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5143500" cx="9144000"/>
  <p:notesSz cx="6858000" cy="9144000"/>
  <p:embeddedFontLst>
    <p:embeddedFont>
      <p:font typeface="Anton"/>
      <p:regular r:id="rId81"/>
    </p:embeddedFont>
    <p:embeddedFont>
      <p:font typeface="Lato"/>
      <p:regular r:id="rId82"/>
      <p:bold r:id="rId83"/>
      <p:italic r:id="rId84"/>
      <p:boldItalic r:id="rId85"/>
    </p:embeddedFont>
    <p:embeddedFont>
      <p:font typeface="Lato Light"/>
      <p:regular r:id="rId86"/>
      <p:bold r:id="rId87"/>
      <p:italic r:id="rId88"/>
      <p:boldItalic r:id="rId89"/>
    </p:embeddedFont>
    <p:embeddedFont>
      <p:font typeface="Didact Gothic"/>
      <p:regular r:id="rId90"/>
    </p:embeddedFont>
    <p:embeddedFont>
      <p:font typeface="Helvetica Neue"/>
      <p:regular r:id="rId91"/>
      <p:bold r:id="rId92"/>
      <p:italic r:id="rId93"/>
      <p:boldItalic r:id="rId94"/>
    </p:embeddedFont>
    <p:embeddedFont>
      <p:font typeface="Helvetica Neue Light"/>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AE66B73-8DFD-4310-80B2-92A16D5B0FC4}">
  <a:tblStyle styleId="{6AE66B73-8DFD-4310-80B2-92A16D5B0FC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HelveticaNeueLight-regular.fntdata"/><Relationship Id="rId94" Type="http://schemas.openxmlformats.org/officeDocument/2006/relationships/font" Target="fonts/HelveticaNeue-boldItalic.fntdata"/><Relationship Id="rId97" Type="http://schemas.openxmlformats.org/officeDocument/2006/relationships/font" Target="fonts/HelveticaNeueLight-italic.fntdata"/><Relationship Id="rId96" Type="http://schemas.openxmlformats.org/officeDocument/2006/relationships/font" Target="fonts/HelveticaNeueLight-bold.fntdata"/><Relationship Id="rId11" Type="http://schemas.openxmlformats.org/officeDocument/2006/relationships/slide" Target="slides/slide5.xml"/><Relationship Id="rId10" Type="http://schemas.openxmlformats.org/officeDocument/2006/relationships/slide" Target="slides/slide4.xml"/><Relationship Id="rId98" Type="http://schemas.openxmlformats.org/officeDocument/2006/relationships/font" Target="fonts/HelveticaNeueLight-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HelveticaNeue-regular.fntdata"/><Relationship Id="rId90" Type="http://schemas.openxmlformats.org/officeDocument/2006/relationships/font" Target="fonts/DidactGothic-regular.fntdata"/><Relationship Id="rId93" Type="http://schemas.openxmlformats.org/officeDocument/2006/relationships/font" Target="fonts/HelveticaNeue-italic.fntdata"/><Relationship Id="rId92" Type="http://schemas.openxmlformats.org/officeDocument/2006/relationships/font" Target="fonts/HelveticaNeue-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Lato-italic.fntdata"/><Relationship Id="rId83" Type="http://schemas.openxmlformats.org/officeDocument/2006/relationships/font" Target="fonts/Lato-bold.fntdata"/><Relationship Id="rId86" Type="http://schemas.openxmlformats.org/officeDocument/2006/relationships/font" Target="fonts/LatoLight-regular.fntdata"/><Relationship Id="rId85" Type="http://schemas.openxmlformats.org/officeDocument/2006/relationships/font" Target="fonts/Lato-boldItalic.fntdata"/><Relationship Id="rId88" Type="http://schemas.openxmlformats.org/officeDocument/2006/relationships/font" Target="fonts/LatoLight-italic.fntdata"/><Relationship Id="rId87" Type="http://schemas.openxmlformats.org/officeDocument/2006/relationships/font" Target="fonts/LatoLight-bold.fntdata"/><Relationship Id="rId89" Type="http://schemas.openxmlformats.org/officeDocument/2006/relationships/font" Target="fonts/LatoLight-boldItalic.fntdata"/><Relationship Id="rId80" Type="http://schemas.openxmlformats.org/officeDocument/2006/relationships/slide" Target="slides/slide74.xml"/><Relationship Id="rId82" Type="http://schemas.openxmlformats.org/officeDocument/2006/relationships/font" Target="fonts/Lato-regular.fntdata"/><Relationship Id="rId81" Type="http://schemas.openxmlformats.org/officeDocument/2006/relationships/font" Target="fonts/Anton-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09ba79f1a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109ba79f1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9ba79f1a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109ba79f1a2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9ba79f1a2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109ba79f1a2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9ba79f1a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109ba79f1a2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9ba79f1a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109ba79f1a2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9ba79f1a2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09ba79f1a2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9ba79f1a2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109ba79f1a2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9ba79f1a2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109ba79f1a2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9ba79f1a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109ba79f1a2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0996c1ce5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20996c1ce58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9ba79f1a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109ba79f1a2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09ba79f1a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109ba79f1a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9ba79f1a2_0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109ba79f1a2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0996c1ce5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20996c1ce58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0996c1ce5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20996c1ce58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0996c1ce5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0996c1ce58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0996c1ce5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20996c1ce58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0996c1ce5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20996c1ce58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9ba79f1a2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109ba79f1a2_0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9ba79f1a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09ba79f1a2_0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9ba79f1a2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109ba79f1a2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9ba79f1a2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109ba79f1a2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9ba79f1a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109ba79f1a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9ba79f1a2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109ba79f1a2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9ba79f1a2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109ba79f1a2_0_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09ba79f1a2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09ba79f1a2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09ba79f1a2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109ba79f1a2_0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228d92f25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2228d92f254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09ba79f1a2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09ba79f1a2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9ba79f1a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109ba79f1a2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0996c1ce58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20996c1ce58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9ba79f1a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09ba79f1a2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09ba79f1a2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109ba79f1a2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09ba79f1a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109ba79f1a2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0996c1ce58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20996c1ce58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09ba79f1a2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109ba79f1a2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09ba79f1a2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109ba79f1a2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0996c1ce58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20996c1ce58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09ba79f1a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109ba79f1a2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228d92f25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2228d92f254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09ba79f1a2_0_3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109ba79f1a2_0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09ba79f1a2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109ba79f1a2_0_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09ba79f1a2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109ba79f1a2_0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09ba79f1a2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109ba79f1a2_0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228d92f25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2228d92f254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09ba79f1a2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109ba79f1a2_0_3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09ba79f1a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109ba79f1a2_0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09ba79f1a2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109ba79f1a2_0_4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09ba79f1a2_0_4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g109ba79f1a2_0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09ba79f1a2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109ba79f1a2_0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09ba79f1a2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109ba79f1a2_0_4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09ba79f1a2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109ba79f1a2_0_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09ba79f1a2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109ba79f1a2_0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228d92f2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2228d92f25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09ba79f1a2_0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109ba79f1a2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9ba79f1a2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109ba79f1a2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09ba79f1a2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109ba79f1a2_0_4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09ba79f1a2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109ba79f1a2_0_4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09ba79f1a2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109ba79f1a2_0_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228d92f25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2228d92f25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228d92f25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g2228d92f25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09ba79f1a2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g109ba79f1a2_0_5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09ba79f1a2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109ba79f1a2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09ba79f1a2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109ba79f1a2_0_5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09ba79f1a2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109ba79f1a2_0_5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09ba79f1a2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g109ba79f1a2_0_5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9ba79f1a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109ba79f1a2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09ba79f1a2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109ba79f1a2_0_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09ba79f1a2_0_5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g109ba79f1a2_0_5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09ba79f1a2_0_5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109ba79f1a2_0_5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09ba79f1a2_0_5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g109ba79f1a2_0_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09ba79f1a2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g109ba79f1a2_0_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9ba79f1a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109ba79f1a2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9ba79f1a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109ba79f1a2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1.png"/><Relationship Id="rId9"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35.png"/><Relationship Id="rId7" Type="http://schemas.openxmlformats.org/officeDocument/2006/relationships/image" Target="../media/image15.png"/><Relationship Id="rId8"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10.png"/><Relationship Id="rId5"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4.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13.png"/><Relationship Id="rId7"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drive.google.com/file/d/1LVQT38svMwu4ropLuh0de8AEjrWQe09y/view?usp=share_link" TargetMode="External"/><Relationship Id="rId4" Type="http://schemas.openxmlformats.org/officeDocument/2006/relationships/hyperlink" Target="https://jsonformatter.curiousconcept.com/#" TargetMode="External"/><Relationship Id="rId5" Type="http://schemas.openxmlformats.org/officeDocument/2006/relationships/image" Target="../media/image10.png"/><Relationship Id="rId6"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jsonformatter.curiousconcept.com/#" TargetMode="External"/><Relationship Id="rId4" Type="http://schemas.openxmlformats.org/officeDocument/2006/relationships/image" Target="../media/image10.png"/><Relationship Id="rId5"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hyperlink" Target="https://docs.google.com/spreadsheets/d/14zlGX0T5QRR8pbSvpU9H3sjgKEjt_Jun/edit?usp=share_link&amp;ouid=108260857507189679614&amp;rtpof=true&amp;sd=true" TargetMode="External"/><Relationship Id="rId5"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66.png"/><Relationship Id="rId5"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50.png"/><Relationship Id="rId5"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50.png"/><Relationship Id="rId5"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50.png"/><Relationship Id="rId5"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50.png"/><Relationship Id="rId5"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image" Target="../media/image50.png"/><Relationship Id="rId5"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 Id="rId4" Type="http://schemas.openxmlformats.org/officeDocument/2006/relationships/image" Target="../media/image47.png"/><Relationship Id="rId5" Type="http://schemas.openxmlformats.org/officeDocument/2006/relationships/image" Target="../media/image39.png"/><Relationship Id="rId6"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60.png"/><Relationship Id="rId5"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0.png"/><Relationship Id="rId4" Type="http://schemas.openxmlformats.org/officeDocument/2006/relationships/image" Target="../media/image60.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0.png"/><Relationship Id="rId4" Type="http://schemas.openxmlformats.org/officeDocument/2006/relationships/image" Target="../media/image49.png"/><Relationship Id="rId5" Type="http://schemas.openxmlformats.org/officeDocument/2006/relationships/hyperlink" Target="https://dev.mysql.com/doc/refman/8.0/en/string-literals.html" TargetMode="External"/><Relationship Id="rId6" Type="http://schemas.openxmlformats.org/officeDocument/2006/relationships/image" Target="../media/image9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5.png"/><Relationship Id="rId4" Type="http://schemas.openxmlformats.org/officeDocument/2006/relationships/image" Target="../media/image10.png"/><Relationship Id="rId5" Type="http://schemas.openxmlformats.org/officeDocument/2006/relationships/image" Target="../media/image60.png"/><Relationship Id="rId6"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0.png"/><Relationship Id="rId4" Type="http://schemas.openxmlformats.org/officeDocument/2006/relationships/image" Target="../media/image46.png"/><Relationship Id="rId5" Type="http://schemas.openxmlformats.org/officeDocument/2006/relationships/image" Target="../media/image93.png"/><Relationship Id="rId6" Type="http://schemas.openxmlformats.org/officeDocument/2006/relationships/image" Target="../media/image65.png"/><Relationship Id="rId7"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7.png"/><Relationship Id="rId4" Type="http://schemas.openxmlformats.org/officeDocument/2006/relationships/image" Target="../media/image47.png"/><Relationship Id="rId5"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0.png"/><Relationship Id="rId4" Type="http://schemas.openxmlformats.org/officeDocument/2006/relationships/image" Target="../media/image58.png"/><Relationship Id="rId5" Type="http://schemas.openxmlformats.org/officeDocument/2006/relationships/image" Target="../media/image93.png"/><Relationship Id="rId6" Type="http://schemas.openxmlformats.org/officeDocument/2006/relationships/image" Target="../media/image65.png"/><Relationship Id="rId7" Type="http://schemas.openxmlformats.org/officeDocument/2006/relationships/image" Target="../media/image54.png"/><Relationship Id="rId8"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7.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8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0.png"/><Relationship Id="rId4" Type="http://schemas.openxmlformats.org/officeDocument/2006/relationships/image" Target="../media/image64.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stackoverflow.com/questions/75796291/partialy-hiding-pii-in-a-view/75796510#75796510" TargetMode="Externa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0.png"/><Relationship Id="rId4" Type="http://schemas.openxmlformats.org/officeDocument/2006/relationships/image" Target="../media/image71.png"/><Relationship Id="rId5" Type="http://schemas.openxmlformats.org/officeDocument/2006/relationships/image" Target="../media/image13.png"/><Relationship Id="rId6"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0.png"/><Relationship Id="rId4" Type="http://schemas.openxmlformats.org/officeDocument/2006/relationships/image" Target="../media/image88.png"/><Relationship Id="rId5" Type="http://schemas.openxmlformats.org/officeDocument/2006/relationships/image" Target="../media/image91.png"/><Relationship Id="rId6"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8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92.png"/><Relationship Id="rId6"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0.png"/><Relationship Id="rId4" Type="http://schemas.openxmlformats.org/officeDocument/2006/relationships/image" Target="../media/image63.png"/><Relationship Id="rId5" Type="http://schemas.openxmlformats.org/officeDocument/2006/relationships/image" Target="../media/image1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0.png"/><Relationship Id="rId4" Type="http://schemas.openxmlformats.org/officeDocument/2006/relationships/image" Target="../media/image1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0.png"/><Relationship Id="rId4" Type="http://schemas.openxmlformats.org/officeDocument/2006/relationships/image" Target="../media/image81.png"/><Relationship Id="rId5" Type="http://schemas.openxmlformats.org/officeDocument/2006/relationships/image" Target="../media/image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0.pn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0.png"/><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0.png"/><Relationship Id="rId4" Type="http://schemas.openxmlformats.org/officeDocument/2006/relationships/image" Target="../media/image87.png"/><Relationship Id="rId5" Type="http://schemas.openxmlformats.org/officeDocument/2006/relationships/slide" Target="/ppt/slides/slide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0.png"/><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png"/><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4.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2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0.png"/><Relationship Id="rId4" Type="http://schemas.openxmlformats.org/officeDocument/2006/relationships/image" Target="../media/image89.png"/><Relationship Id="rId5" Type="http://schemas.openxmlformats.org/officeDocument/2006/relationships/hyperlink" Target="https://www.youtube.com/watch?v=31DuU-98XtY" TargetMode="External"/><Relationship Id="rId6" Type="http://schemas.openxmlformats.org/officeDocument/2006/relationships/hyperlink" Target="https://www.youtube.com/watch?v=ADDGLd623-Q" TargetMode="External"/><Relationship Id="rId7" Type="http://schemas.openxmlformats.org/officeDocument/2006/relationships/image" Target="../media/image9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7.png"/><Relationship Id="rId4" Type="http://schemas.openxmlformats.org/officeDocument/2006/relationships/image" Target="../media/image8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7.png"/><Relationship Id="rId4" Type="http://schemas.openxmlformats.org/officeDocument/2006/relationships/image" Target="../media/image8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1830900" y="2033775"/>
            <a:ext cx="54822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INSERCIÓN CON IMPORTACIÓN</a:t>
            </a:r>
            <a:endParaRPr b="0" i="1" sz="3600" u="none" cap="none" strike="noStrike">
              <a:solidFill>
                <a:srgbClr val="121212"/>
              </a:solidFill>
              <a:latin typeface="Anton"/>
              <a:ea typeface="Anton"/>
              <a:cs typeface="Anton"/>
              <a:sym typeface="Anton"/>
            </a:endParaRPr>
          </a:p>
        </p:txBody>
      </p:sp>
      <p:sp>
        <p:nvSpPr>
          <p:cNvPr id="55" name="Google Shape;55;p13"/>
          <p:cNvSpPr txBox="1"/>
          <p:nvPr/>
        </p:nvSpPr>
        <p:spPr>
          <a:xfrm>
            <a:off x="390650" y="1605250"/>
            <a:ext cx="83577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rgbClr val="121212"/>
                </a:solidFill>
                <a:latin typeface="Helvetica Neue Light"/>
                <a:ea typeface="Helvetica Neue Light"/>
                <a:cs typeface="Helvetica Neue Light"/>
                <a:sym typeface="Helvetica Neue Light"/>
              </a:rPr>
              <a:t> </a:t>
            </a:r>
            <a:r>
              <a:rPr b="1" i="0" lang="es-419" sz="2000" u="none" cap="none" strike="noStrike">
                <a:solidFill>
                  <a:srgbClr val="121212"/>
                </a:solidFill>
                <a:latin typeface="Helvetica Neue"/>
                <a:ea typeface="Helvetica Neue"/>
                <a:cs typeface="Helvetica Neue"/>
                <a:sym typeface="Helvetica Neue"/>
              </a:rPr>
              <a:t>    Clase 13. </a:t>
            </a:r>
            <a:r>
              <a:rPr b="0" i="0" lang="es-419" sz="2000" u="none" cap="none" strike="noStrike">
                <a:solidFill>
                  <a:srgbClr val="121212"/>
                </a:solidFill>
                <a:latin typeface="Helvetica Neue Light"/>
                <a:ea typeface="Helvetica Neue Light"/>
                <a:cs typeface="Helvetica Neue Light"/>
                <a:sym typeface="Helvetica Neue Light"/>
              </a:rPr>
              <a:t> SQL</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56" name="Google Shape;56;p1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nvSpPr>
        <p:spPr>
          <a:xfrm>
            <a:off x="5209500" y="1677700"/>
            <a:ext cx="3380100" cy="2317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A través de estas herramientas aprenderemos a trabajar con las planillas de cálculo más populares, para poder realizar la importación de información de la forma más cómoda y rápida posible.</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36" name="Google Shape;136;p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37" name="Google Shape;137;p22"/>
          <p:cNvPicPr preferRelativeResize="0"/>
          <p:nvPr/>
        </p:nvPicPr>
        <p:blipFill rotWithShape="1">
          <a:blip r:embed="rId4">
            <a:alphaModFix/>
          </a:blip>
          <a:srcRect b="0" l="0" r="0" t="0"/>
          <a:stretch/>
        </p:blipFill>
        <p:spPr>
          <a:xfrm>
            <a:off x="402450" y="2537942"/>
            <a:ext cx="1167538" cy="1891416"/>
          </a:xfrm>
          <a:prstGeom prst="rect">
            <a:avLst/>
          </a:prstGeom>
          <a:noFill/>
          <a:ln>
            <a:noFill/>
          </a:ln>
        </p:spPr>
      </p:pic>
      <p:pic>
        <p:nvPicPr>
          <p:cNvPr id="138" name="Google Shape;138;p22"/>
          <p:cNvPicPr preferRelativeResize="0"/>
          <p:nvPr/>
        </p:nvPicPr>
        <p:blipFill rotWithShape="1">
          <a:blip r:embed="rId5">
            <a:alphaModFix/>
          </a:blip>
          <a:srcRect b="0" l="0" r="0" t="0"/>
          <a:stretch/>
        </p:blipFill>
        <p:spPr>
          <a:xfrm>
            <a:off x="2572288" y="1677700"/>
            <a:ext cx="432756" cy="701066"/>
          </a:xfrm>
          <a:prstGeom prst="rect">
            <a:avLst/>
          </a:prstGeom>
          <a:noFill/>
          <a:ln>
            <a:noFill/>
          </a:ln>
        </p:spPr>
      </p:pic>
      <p:pic>
        <p:nvPicPr>
          <p:cNvPr id="139" name="Google Shape;139;p22"/>
          <p:cNvPicPr preferRelativeResize="0"/>
          <p:nvPr/>
        </p:nvPicPr>
        <p:blipFill rotWithShape="1">
          <a:blip r:embed="rId6">
            <a:alphaModFix/>
          </a:blip>
          <a:srcRect b="0" l="0" r="0" t="0"/>
          <a:stretch/>
        </p:blipFill>
        <p:spPr>
          <a:xfrm>
            <a:off x="3195502" y="2168000"/>
            <a:ext cx="701075" cy="701075"/>
          </a:xfrm>
          <a:prstGeom prst="rect">
            <a:avLst/>
          </a:prstGeom>
          <a:noFill/>
          <a:ln>
            <a:noFill/>
          </a:ln>
        </p:spPr>
      </p:pic>
      <p:pic>
        <p:nvPicPr>
          <p:cNvPr id="140" name="Google Shape;140;p22"/>
          <p:cNvPicPr preferRelativeResize="0"/>
          <p:nvPr/>
        </p:nvPicPr>
        <p:blipFill rotWithShape="1">
          <a:blip r:embed="rId7">
            <a:alphaModFix/>
          </a:blip>
          <a:srcRect b="0" l="0" r="0" t="0"/>
          <a:stretch/>
        </p:blipFill>
        <p:spPr>
          <a:xfrm>
            <a:off x="3721241" y="2932497"/>
            <a:ext cx="752687" cy="752687"/>
          </a:xfrm>
          <a:prstGeom prst="rect">
            <a:avLst/>
          </a:prstGeom>
          <a:noFill/>
          <a:ln>
            <a:noFill/>
          </a:ln>
        </p:spPr>
      </p:pic>
      <p:cxnSp>
        <p:nvCxnSpPr>
          <p:cNvPr id="141" name="Google Shape;141;p22"/>
          <p:cNvCxnSpPr>
            <a:stCxn id="137" idx="3"/>
            <a:endCxn id="138" idx="1"/>
          </p:cNvCxnSpPr>
          <p:nvPr/>
        </p:nvCxnSpPr>
        <p:spPr>
          <a:xfrm flipH="1" rot="10800000">
            <a:off x="1569988" y="2028350"/>
            <a:ext cx="1002300" cy="1455300"/>
          </a:xfrm>
          <a:prstGeom prst="straightConnector1">
            <a:avLst/>
          </a:prstGeom>
          <a:noFill/>
          <a:ln cap="flat" cmpd="sng" w="19050">
            <a:solidFill>
              <a:schemeClr val="accent6"/>
            </a:solidFill>
            <a:prstDash val="solid"/>
            <a:round/>
            <a:headEnd len="sm" w="sm" type="none"/>
            <a:tailEnd len="med" w="med" type="diamond"/>
          </a:ln>
        </p:spPr>
      </p:cxnSp>
      <p:cxnSp>
        <p:nvCxnSpPr>
          <p:cNvPr id="142" name="Google Shape;142;p22"/>
          <p:cNvCxnSpPr>
            <a:stCxn id="137" idx="3"/>
            <a:endCxn id="139" idx="1"/>
          </p:cNvCxnSpPr>
          <p:nvPr/>
        </p:nvCxnSpPr>
        <p:spPr>
          <a:xfrm flipH="1" rot="10800000">
            <a:off x="1569988" y="2518550"/>
            <a:ext cx="1625400" cy="965100"/>
          </a:xfrm>
          <a:prstGeom prst="straightConnector1">
            <a:avLst/>
          </a:prstGeom>
          <a:noFill/>
          <a:ln cap="flat" cmpd="sng" w="19050">
            <a:solidFill>
              <a:schemeClr val="accent6"/>
            </a:solidFill>
            <a:prstDash val="solid"/>
            <a:round/>
            <a:headEnd len="sm" w="sm" type="none"/>
            <a:tailEnd len="med" w="med" type="diamond"/>
          </a:ln>
        </p:spPr>
      </p:cxnSp>
      <p:cxnSp>
        <p:nvCxnSpPr>
          <p:cNvPr id="143" name="Google Shape;143;p22"/>
          <p:cNvCxnSpPr>
            <a:stCxn id="137" idx="3"/>
            <a:endCxn id="140" idx="1"/>
          </p:cNvCxnSpPr>
          <p:nvPr/>
        </p:nvCxnSpPr>
        <p:spPr>
          <a:xfrm flipH="1" rot="10800000">
            <a:off x="1569988" y="3308750"/>
            <a:ext cx="2151300" cy="174900"/>
          </a:xfrm>
          <a:prstGeom prst="straightConnector1">
            <a:avLst/>
          </a:prstGeom>
          <a:noFill/>
          <a:ln cap="flat" cmpd="sng" w="19050">
            <a:solidFill>
              <a:schemeClr val="accent6"/>
            </a:solidFill>
            <a:prstDash val="solid"/>
            <a:round/>
            <a:headEnd len="sm" w="sm" type="none"/>
            <a:tailEnd len="med" w="med" type="diamond"/>
          </a:ln>
        </p:spPr>
      </p:cxnSp>
      <p:pic>
        <p:nvPicPr>
          <p:cNvPr id="144" name="Google Shape;144;p22"/>
          <p:cNvPicPr preferRelativeResize="0"/>
          <p:nvPr/>
        </p:nvPicPr>
        <p:blipFill rotWithShape="1">
          <a:blip r:embed="rId8">
            <a:alphaModFix/>
          </a:blip>
          <a:srcRect b="0" l="0" r="0" t="0"/>
          <a:stretch/>
        </p:blipFill>
        <p:spPr>
          <a:xfrm>
            <a:off x="4344889" y="3821665"/>
            <a:ext cx="800785" cy="800785"/>
          </a:xfrm>
          <a:prstGeom prst="rect">
            <a:avLst/>
          </a:prstGeom>
          <a:noFill/>
          <a:ln>
            <a:noFill/>
          </a:ln>
        </p:spPr>
      </p:pic>
      <p:cxnSp>
        <p:nvCxnSpPr>
          <p:cNvPr id="145" name="Google Shape;145;p22"/>
          <p:cNvCxnSpPr>
            <a:stCxn id="137" idx="3"/>
            <a:endCxn id="144" idx="1"/>
          </p:cNvCxnSpPr>
          <p:nvPr/>
        </p:nvCxnSpPr>
        <p:spPr>
          <a:xfrm>
            <a:off x="1569988" y="3483650"/>
            <a:ext cx="2775000" cy="738300"/>
          </a:xfrm>
          <a:prstGeom prst="straightConnector1">
            <a:avLst/>
          </a:prstGeom>
          <a:noFill/>
          <a:ln cap="flat" cmpd="sng" w="19050">
            <a:solidFill>
              <a:schemeClr val="accent6"/>
            </a:solidFill>
            <a:prstDash val="solid"/>
            <a:round/>
            <a:headEnd len="sm" w="sm" type="none"/>
            <a:tailEnd len="med" w="med" type="diamond"/>
          </a:ln>
        </p:spPr>
      </p:cxnSp>
      <p:sp>
        <p:nvSpPr>
          <p:cNvPr id="146" name="Google Shape;146;p22"/>
          <p:cNvSpPr txBox="1"/>
          <p:nvPr/>
        </p:nvSpPr>
        <p:spPr>
          <a:xfrm>
            <a:off x="1671825" y="5968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IMPORTACIÓN DE DATOS</a:t>
            </a:r>
            <a:endParaRPr b="0" i="1" sz="4500" u="none" cap="none" strike="noStrike">
              <a:solidFill>
                <a:srgbClr val="000000"/>
              </a:solidFill>
              <a:latin typeface="Anton"/>
              <a:ea typeface="Anton"/>
              <a:cs typeface="Anton"/>
              <a:sym typeface="Anton"/>
            </a:endParaRPr>
          </a:p>
        </p:txBody>
      </p:sp>
      <p:pic>
        <p:nvPicPr>
          <p:cNvPr id="147" name="Google Shape;147;p22"/>
          <p:cNvPicPr preferRelativeResize="0"/>
          <p:nvPr/>
        </p:nvPicPr>
        <p:blipFill rotWithShape="1">
          <a:blip r:embed="rId9">
            <a:alphaModFix/>
          </a:blip>
          <a:srcRect b="0" l="0" r="0" t="0"/>
          <a:stretch/>
        </p:blipFill>
        <p:spPr>
          <a:xfrm>
            <a:off x="8037325" y="222625"/>
            <a:ext cx="903525" cy="903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51" name="Shape 151"/>
        <p:cNvGrpSpPr/>
        <p:nvPr/>
      </p:nvGrpSpPr>
      <p:grpSpPr>
        <a:xfrm>
          <a:off x="0" y="0"/>
          <a:ext cx="0" cy="0"/>
          <a:chOff x="0" y="0"/>
          <a:chExt cx="0" cy="0"/>
        </a:xfrm>
      </p:grpSpPr>
      <p:sp>
        <p:nvSpPr>
          <p:cNvPr id="152" name="Google Shape;152;p23"/>
          <p:cNvSpPr txBox="1"/>
          <p:nvPr/>
        </p:nvSpPr>
        <p:spPr>
          <a:xfrm>
            <a:off x="1060199" y="20009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Arial"/>
              <a:buNone/>
            </a:pPr>
            <a:r>
              <a:rPr b="0" i="1" lang="es-419" sz="3600" u="none" cap="none" strike="noStrike">
                <a:solidFill>
                  <a:schemeClr val="dk1"/>
                </a:solidFill>
                <a:latin typeface="Anton"/>
                <a:ea typeface="Anton"/>
                <a:cs typeface="Anton"/>
                <a:sym typeface="Anton"/>
              </a:rPr>
              <a:t>LA FUENTE DE INFORMACIÓN</a:t>
            </a:r>
            <a:endParaRPr b="0" i="1" sz="3600" u="none" cap="none" strike="noStrike">
              <a:solidFill>
                <a:schemeClr val="dk1"/>
              </a:solidFill>
              <a:latin typeface="Anton"/>
              <a:ea typeface="Anton"/>
              <a:cs typeface="Anton"/>
              <a:sym typeface="Anton"/>
            </a:endParaRPr>
          </a:p>
        </p:txBody>
      </p:sp>
      <p:pic>
        <p:nvPicPr>
          <p:cNvPr id="153" name="Google Shape;153;p23"/>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nvSpPr>
        <p:spPr>
          <a:xfrm>
            <a:off x="333975" y="1499925"/>
            <a:ext cx="3490800" cy="33258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700"/>
              <a:buFont typeface="Arial"/>
              <a:buNone/>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Para la explicación y ejemplo de esta clase, partiremos desde una planilla de cálculo de Excel, utilizando el proyecto de ejemplo basado en </a:t>
            </a:r>
            <a:r>
              <a:rPr b="1" i="0" lang="es-419" sz="1800" u="none" cap="none" strike="noStrike">
                <a:solidFill>
                  <a:schemeClr val="dk1"/>
                </a:solidFill>
                <a:highlight>
                  <a:srgbClr val="FFFFFF"/>
                </a:highlight>
                <a:latin typeface="Helvetica Neue"/>
                <a:ea typeface="Helvetica Neue"/>
                <a:cs typeface="Helvetica Neue"/>
                <a:sym typeface="Helvetica Neue"/>
              </a:rPr>
              <a:t>productos</a:t>
            </a:r>
            <a:r>
              <a:rPr lang="es-419" sz="1600">
                <a:solidFill>
                  <a:schemeClr val="dk1"/>
                </a:solidFill>
                <a:highlight>
                  <a:srgbClr val="FFFFFF"/>
                </a:highlight>
                <a:latin typeface="Helvetica Neue Light"/>
                <a:ea typeface="Helvetica Neue Light"/>
                <a:cs typeface="Helvetica Neue Light"/>
                <a:sym typeface="Helvetica Neue Light"/>
              </a:rPr>
              <a:t>.</a:t>
            </a:r>
            <a:endParaRPr sz="16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800"/>
              <a:buFont typeface="Arial"/>
              <a:buNone/>
            </a:pPr>
            <a:r>
              <a:rPr lang="es-419" sz="1700">
                <a:solidFill>
                  <a:schemeClr val="dk1"/>
                </a:solidFill>
                <a:highlight>
                  <a:schemeClr val="lt1"/>
                </a:highlight>
                <a:latin typeface="Helvetica Neue Light"/>
                <a:ea typeface="Helvetica Neue Light"/>
                <a:cs typeface="Helvetica Neue Light"/>
                <a:sym typeface="Helvetica Neue Light"/>
              </a:rPr>
              <a:t>También contamos con el mismo ejemplo cargado en un archivo csv.</a:t>
            </a:r>
            <a:endParaRPr sz="1600">
              <a:solidFill>
                <a:schemeClr val="dk1"/>
              </a:solidFill>
              <a:highlight>
                <a:srgbClr val="FFFFFF"/>
              </a:highlight>
              <a:latin typeface="Helvetica Neue Light"/>
              <a:ea typeface="Helvetica Neue Light"/>
              <a:cs typeface="Helvetica Neue Light"/>
              <a:sym typeface="Helvetica Neue Light"/>
            </a:endParaRPr>
          </a:p>
        </p:txBody>
      </p:sp>
      <p:pic>
        <p:nvPicPr>
          <p:cNvPr id="159" name="Google Shape;159;p2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60" name="Google Shape;160;p24"/>
          <p:cNvPicPr preferRelativeResize="0"/>
          <p:nvPr/>
        </p:nvPicPr>
        <p:blipFill rotWithShape="1">
          <a:blip r:embed="rId4">
            <a:alphaModFix/>
          </a:blip>
          <a:srcRect b="0" l="0" r="0" t="0"/>
          <a:stretch/>
        </p:blipFill>
        <p:spPr>
          <a:xfrm>
            <a:off x="3900825" y="1691400"/>
            <a:ext cx="4853627" cy="2400744"/>
          </a:xfrm>
          <a:prstGeom prst="rect">
            <a:avLst/>
          </a:prstGeom>
          <a:noFill/>
          <a:ln cap="flat" cmpd="sng" w="9525">
            <a:solidFill>
              <a:srgbClr val="F3F3F3"/>
            </a:solidFill>
            <a:prstDash val="solid"/>
            <a:round/>
            <a:headEnd len="sm" w="sm" type="none"/>
            <a:tailEnd len="sm" w="sm" type="none"/>
          </a:ln>
          <a:effectLst>
            <a:outerShdw blurRad="57150" rotWithShape="0" algn="bl" dir="3000000" dist="85725">
              <a:srgbClr val="000000">
                <a:alpha val="38820"/>
              </a:srgbClr>
            </a:outerShdw>
          </a:effectLst>
        </p:spPr>
      </p:pic>
      <p:sp>
        <p:nvSpPr>
          <p:cNvPr id="161" name="Google Shape;161;p24"/>
          <p:cNvSpPr txBox="1"/>
          <p:nvPr/>
        </p:nvSpPr>
        <p:spPr>
          <a:xfrm>
            <a:off x="834350" y="368200"/>
            <a:ext cx="70575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i="1" lang="es-419" sz="3700">
                <a:latin typeface="Anton"/>
                <a:ea typeface="Anton"/>
                <a:cs typeface="Anton"/>
                <a:sym typeface="Anton"/>
              </a:rPr>
              <a:t>OPCIONES DE FUENTES DE INFORMACIÓN</a:t>
            </a:r>
            <a:endParaRPr b="0" i="1" sz="3700" u="none" cap="none" strike="noStrike">
              <a:solidFill>
                <a:srgbClr val="000000"/>
              </a:solidFill>
              <a:latin typeface="Anton"/>
              <a:ea typeface="Anton"/>
              <a:cs typeface="Anton"/>
              <a:sym typeface="Anton"/>
            </a:endParaRPr>
          </a:p>
        </p:txBody>
      </p:sp>
      <p:pic>
        <p:nvPicPr>
          <p:cNvPr id="162" name="Google Shape;162;p24"/>
          <p:cNvPicPr preferRelativeResize="0"/>
          <p:nvPr/>
        </p:nvPicPr>
        <p:blipFill rotWithShape="1">
          <a:blip r:embed="rId5">
            <a:alphaModFix/>
          </a:blip>
          <a:srcRect b="0" l="0" r="0" t="0"/>
          <a:stretch/>
        </p:blipFill>
        <p:spPr>
          <a:xfrm>
            <a:off x="8037325" y="222625"/>
            <a:ext cx="903525" cy="903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p:nvPr/>
        </p:nvSpPr>
        <p:spPr>
          <a:xfrm>
            <a:off x="5083475" y="125"/>
            <a:ext cx="4060500" cy="5143500"/>
          </a:xfrm>
          <a:prstGeom prst="rect">
            <a:avLst/>
          </a:prstGeom>
          <a:gradFill>
            <a:gsLst>
              <a:gs pos="0">
                <a:srgbClr val="4D4D4D"/>
              </a:gs>
              <a:gs pos="100000">
                <a:srgbClr val="00000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txBox="1"/>
          <p:nvPr/>
        </p:nvSpPr>
        <p:spPr>
          <a:xfrm>
            <a:off x="528076" y="1660325"/>
            <a:ext cx="4060500" cy="2738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lang="es-419" sz="1900">
                <a:solidFill>
                  <a:schemeClr val="dk1"/>
                </a:solidFill>
                <a:highlight>
                  <a:srgbClr val="FFFFFF"/>
                </a:highlight>
                <a:latin typeface="Helvetica Neue Light"/>
                <a:ea typeface="Helvetica Neue Light"/>
                <a:cs typeface="Helvetica Neue Light"/>
                <a:sym typeface="Helvetica Neue Light"/>
              </a:rPr>
              <a:t>Primeramente debemos crear la </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tabla </a:t>
            </a:r>
            <a:r>
              <a:rPr b="1" i="0" lang="es-419" sz="1900" u="none" cap="none" strike="noStrike">
                <a:solidFill>
                  <a:schemeClr val="dk1"/>
                </a:solidFill>
                <a:highlight>
                  <a:srgbClr val="FFFFFF"/>
                </a:highlight>
                <a:latin typeface="Consolas"/>
                <a:ea typeface="Consolas"/>
                <a:cs typeface="Consolas"/>
                <a:sym typeface="Consolas"/>
              </a:rPr>
              <a:t>productos</a:t>
            </a:r>
            <a:r>
              <a:rPr lang="es-419" sz="1900">
                <a:solidFill>
                  <a:schemeClr val="dk1"/>
                </a:solidFill>
                <a:highlight>
                  <a:srgbClr val="FFFFFF"/>
                </a:highlight>
                <a:latin typeface="Helvetica Neue Light"/>
                <a:ea typeface="Helvetica Neue Light"/>
                <a:cs typeface="Helvetica Neue Light"/>
                <a:sym typeface="Helvetica Neue Light"/>
              </a:rPr>
              <a:t>.</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 </a:t>
            </a:r>
            <a:endParaRPr b="0" i="0" sz="19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Este </a:t>
            </a:r>
            <a:r>
              <a:rPr lang="es-419" sz="1900">
                <a:solidFill>
                  <a:schemeClr val="dk1"/>
                </a:solidFill>
                <a:highlight>
                  <a:srgbClr val="FFFFFF"/>
                </a:highlight>
                <a:latin typeface="Helvetica Neue Light"/>
                <a:ea typeface="Helvetica Neue Light"/>
                <a:cs typeface="Helvetica Neue Light"/>
                <a:sym typeface="Helvetica Neue Light"/>
              </a:rPr>
              <a:t>Script se puede </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ejecutar en cualquier </a:t>
            </a:r>
            <a:r>
              <a:rPr b="1" i="0" lang="es-419" sz="1900" u="none" cap="none" strike="noStrike">
                <a:solidFill>
                  <a:schemeClr val="dk1"/>
                </a:solidFill>
                <a:highlight>
                  <a:srgbClr val="FFFFFF"/>
                </a:highlight>
                <a:latin typeface="Helvetica Neue"/>
                <a:ea typeface="Helvetica Neue"/>
                <a:cs typeface="Helvetica Neue"/>
                <a:sym typeface="Helvetica Neue"/>
              </a:rPr>
              <a:t>Schema</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 de ejemplo que tengas creado</a:t>
            </a:r>
            <a:r>
              <a:rPr lang="es-419" sz="1900">
                <a:solidFill>
                  <a:schemeClr val="dk1"/>
                </a:solidFill>
                <a:highlight>
                  <a:srgbClr val="FFFFFF"/>
                </a:highlight>
                <a:latin typeface="Helvetica Neue Light"/>
                <a:ea typeface="Helvetica Neue Light"/>
                <a:cs typeface="Helvetica Neue Light"/>
                <a:sym typeface="Helvetica Neue Light"/>
              </a:rPr>
              <a:t>.</a:t>
            </a:r>
            <a:endParaRPr b="0" i="0" sz="19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169" name="Google Shape;169;p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70" name="Google Shape;170;p25"/>
          <p:cNvSpPr txBox="1"/>
          <p:nvPr/>
        </p:nvSpPr>
        <p:spPr>
          <a:xfrm>
            <a:off x="257775" y="661625"/>
            <a:ext cx="46011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1" lang="es-419" sz="3500" u="none" cap="none" strike="noStrike">
                <a:solidFill>
                  <a:srgbClr val="000000"/>
                </a:solidFill>
                <a:latin typeface="Anton"/>
                <a:ea typeface="Anton"/>
                <a:cs typeface="Anton"/>
                <a:sym typeface="Anton"/>
              </a:rPr>
              <a:t>FUENTE DE INFORMACIÓN</a:t>
            </a:r>
            <a:endParaRPr b="0" i="0" sz="3500" u="none" cap="none" strike="noStrike">
              <a:solidFill>
                <a:srgbClr val="000000"/>
              </a:solidFill>
              <a:latin typeface="Anton"/>
              <a:ea typeface="Anton"/>
              <a:cs typeface="Anton"/>
              <a:sym typeface="Anton"/>
            </a:endParaRPr>
          </a:p>
        </p:txBody>
      </p:sp>
      <p:sp>
        <p:nvSpPr>
          <p:cNvPr id="171" name="Google Shape;171;p25"/>
          <p:cNvSpPr txBox="1"/>
          <p:nvPr/>
        </p:nvSpPr>
        <p:spPr>
          <a:xfrm>
            <a:off x="5083475" y="176982"/>
            <a:ext cx="4060500" cy="50334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1300"/>
              <a:buFont typeface="Arial"/>
              <a:buNone/>
            </a:pPr>
            <a:r>
              <a:rPr b="0" i="0" lang="es-419" sz="1500" u="none" cap="none" strike="noStrike">
                <a:solidFill>
                  <a:schemeClr val="accent1"/>
                </a:solidFill>
                <a:latin typeface="Consolas"/>
                <a:ea typeface="Consolas"/>
                <a:cs typeface="Consolas"/>
                <a:sym typeface="Consolas"/>
              </a:rPr>
              <a:t>CREATE TABLE</a:t>
            </a:r>
            <a:r>
              <a:rPr b="0" i="0" lang="es-419" sz="1500" u="none" cap="none" strike="noStrike">
                <a:solidFill>
                  <a:schemeClr val="lt1"/>
                </a:solidFill>
                <a:latin typeface="Consolas"/>
                <a:ea typeface="Consolas"/>
                <a:cs typeface="Consolas"/>
                <a:sym typeface="Consolas"/>
              </a:rPr>
              <a:t> productos (</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rPr b="0" i="0" lang="es-419" sz="1500" u="none" cap="none" strike="noStrike">
                <a:solidFill>
                  <a:schemeClr val="lt1"/>
                </a:solidFill>
                <a:latin typeface="Consolas"/>
                <a:ea typeface="Consolas"/>
                <a:cs typeface="Consolas"/>
                <a:sym typeface="Consolas"/>
              </a:rPr>
              <a:t>id int </a:t>
            </a:r>
            <a:r>
              <a:rPr b="0" i="0" lang="es-419" sz="1500" u="none" cap="none" strike="noStrike">
                <a:solidFill>
                  <a:schemeClr val="accent1"/>
                </a:solidFill>
                <a:latin typeface="Consolas"/>
                <a:ea typeface="Consolas"/>
                <a:cs typeface="Consolas"/>
                <a:sym typeface="Consolas"/>
              </a:rPr>
              <a:t>NOT NULL AUTO_INCREMENT</a:t>
            </a:r>
            <a:r>
              <a:rPr b="0" i="0" lang="es-419" sz="1500" u="none" cap="none" strike="noStrike">
                <a:solidFill>
                  <a:schemeClr val="lt1"/>
                </a:solidFill>
                <a:latin typeface="Consolas"/>
                <a:ea typeface="Consolas"/>
                <a:cs typeface="Consolas"/>
                <a:sym typeface="Consolas"/>
              </a:rPr>
              <a:t>, </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rPr b="0" i="0" lang="es-419" sz="1500" u="none" cap="none" strike="noStrike">
                <a:solidFill>
                  <a:schemeClr val="lt1"/>
                </a:solidFill>
                <a:latin typeface="Consolas"/>
                <a:ea typeface="Consolas"/>
                <a:cs typeface="Consolas"/>
                <a:sym typeface="Consolas"/>
              </a:rPr>
              <a:t>nombre </a:t>
            </a:r>
            <a:r>
              <a:rPr b="0" i="0" lang="es-419" sz="1500" u="none" cap="none" strike="noStrike">
                <a:solidFill>
                  <a:schemeClr val="accent1"/>
                </a:solidFill>
                <a:latin typeface="Consolas"/>
                <a:ea typeface="Consolas"/>
                <a:cs typeface="Consolas"/>
                <a:sym typeface="Consolas"/>
              </a:rPr>
              <a:t>varchar(40) NOT NULL</a:t>
            </a:r>
            <a:r>
              <a:rPr b="0" i="0" lang="es-419" sz="1500" u="none" cap="none" strike="noStrike">
                <a:solidFill>
                  <a:schemeClr val="lt1"/>
                </a:solidFill>
                <a:latin typeface="Consolas"/>
                <a:ea typeface="Consolas"/>
                <a:cs typeface="Consolas"/>
                <a:sym typeface="Consolas"/>
              </a:rPr>
              <a:t>, </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rPr b="0" i="0" lang="es-419" sz="1500" u="none" cap="none" strike="noStrike">
                <a:solidFill>
                  <a:schemeClr val="lt1"/>
                </a:solidFill>
                <a:latin typeface="Consolas"/>
                <a:ea typeface="Consolas"/>
                <a:cs typeface="Consolas"/>
                <a:sym typeface="Consolas"/>
              </a:rPr>
              <a:t>existencia </a:t>
            </a:r>
            <a:r>
              <a:rPr lang="es-419" sz="1500">
                <a:solidFill>
                  <a:schemeClr val="accent1"/>
                </a:solidFill>
                <a:latin typeface="Consolas"/>
                <a:ea typeface="Consolas"/>
                <a:cs typeface="Consolas"/>
                <a:sym typeface="Consolas"/>
              </a:rPr>
              <a:t>int</a:t>
            </a:r>
            <a:r>
              <a:rPr b="0" i="0" lang="es-419" sz="1500" u="none" cap="none" strike="noStrike">
                <a:solidFill>
                  <a:schemeClr val="accent1"/>
                </a:solidFill>
                <a:latin typeface="Consolas"/>
                <a:ea typeface="Consolas"/>
                <a:cs typeface="Consolas"/>
                <a:sym typeface="Consolas"/>
              </a:rPr>
              <a:t> NOT NULL</a:t>
            </a:r>
            <a:r>
              <a:rPr b="0" i="0" lang="es-419" sz="1500" u="none" cap="none" strike="noStrike">
                <a:solidFill>
                  <a:schemeClr val="lt1"/>
                </a:solidFill>
                <a:latin typeface="Consolas"/>
                <a:ea typeface="Consolas"/>
                <a:cs typeface="Consolas"/>
                <a:sym typeface="Consolas"/>
              </a:rPr>
              <a:t> </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rPr lang="es-419" sz="1500">
                <a:solidFill>
                  <a:schemeClr val="lt1"/>
                </a:solidFill>
                <a:latin typeface="Consolas"/>
                <a:ea typeface="Consolas"/>
                <a:cs typeface="Consolas"/>
                <a:sym typeface="Consolas"/>
              </a:rPr>
              <a:t>           </a:t>
            </a:r>
            <a:r>
              <a:rPr b="0" i="0" lang="es-419" sz="1500" u="none" cap="none" strike="noStrike">
                <a:solidFill>
                  <a:schemeClr val="lt1"/>
                </a:solidFill>
                <a:latin typeface="Consolas"/>
                <a:ea typeface="Consolas"/>
                <a:cs typeface="Consolas"/>
                <a:sym typeface="Consolas"/>
              </a:rPr>
              <a:t>DEFAULT '0', </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rPr b="0" i="0" lang="es-419" sz="1500" u="none" cap="none" strike="noStrike">
                <a:solidFill>
                  <a:schemeClr val="lt1"/>
                </a:solidFill>
                <a:latin typeface="Consolas"/>
                <a:ea typeface="Consolas"/>
                <a:cs typeface="Consolas"/>
                <a:sym typeface="Consolas"/>
              </a:rPr>
              <a:t>precio </a:t>
            </a:r>
            <a:r>
              <a:rPr b="0" i="0" lang="es-419" sz="1500" u="none" cap="none" strike="noStrike">
                <a:solidFill>
                  <a:schemeClr val="accent1"/>
                </a:solidFill>
                <a:latin typeface="Consolas"/>
                <a:ea typeface="Consolas"/>
                <a:cs typeface="Consolas"/>
                <a:sym typeface="Consolas"/>
              </a:rPr>
              <a:t>float NOT NULL</a:t>
            </a:r>
            <a:r>
              <a:rPr b="0" i="0" lang="es-419" sz="1500" u="none" cap="none" strike="noStrike">
                <a:solidFill>
                  <a:schemeClr val="lt1"/>
                </a:solidFill>
                <a:latin typeface="Consolas"/>
                <a:ea typeface="Consolas"/>
                <a:cs typeface="Consolas"/>
                <a:sym typeface="Consolas"/>
              </a:rPr>
              <a:t> </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rPr lang="es-419" sz="1500">
                <a:solidFill>
                  <a:schemeClr val="lt1"/>
                </a:solidFill>
                <a:latin typeface="Consolas"/>
                <a:ea typeface="Consolas"/>
                <a:cs typeface="Consolas"/>
                <a:sym typeface="Consolas"/>
              </a:rPr>
              <a:t>       </a:t>
            </a:r>
            <a:r>
              <a:rPr b="0" i="0" lang="es-419" sz="1500" u="none" cap="none" strike="noStrike">
                <a:solidFill>
                  <a:schemeClr val="lt1"/>
                </a:solidFill>
                <a:latin typeface="Consolas"/>
                <a:ea typeface="Consolas"/>
                <a:cs typeface="Consolas"/>
                <a:sym typeface="Consolas"/>
              </a:rPr>
              <a:t>DEFAULT '0', </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rPr b="0" i="0" lang="es-419" sz="1500" u="none" cap="none" strike="noStrike">
                <a:solidFill>
                  <a:schemeClr val="lt1"/>
                </a:solidFill>
                <a:latin typeface="Consolas"/>
                <a:ea typeface="Consolas"/>
                <a:cs typeface="Consolas"/>
                <a:sym typeface="Consolas"/>
              </a:rPr>
              <a:t>precio_compra </a:t>
            </a:r>
            <a:r>
              <a:rPr b="0" i="0" lang="es-419" sz="1500" u="none" cap="none" strike="noStrike">
                <a:solidFill>
                  <a:schemeClr val="accent1"/>
                </a:solidFill>
                <a:latin typeface="Consolas"/>
                <a:ea typeface="Consolas"/>
                <a:cs typeface="Consolas"/>
                <a:sym typeface="Consolas"/>
              </a:rPr>
              <a:t>float NOT NULL</a:t>
            </a:r>
            <a:r>
              <a:rPr b="0" i="0" lang="es-419" sz="1500" u="none" cap="none" strike="noStrike">
                <a:solidFill>
                  <a:schemeClr val="lt1"/>
                </a:solidFill>
                <a:latin typeface="Consolas"/>
                <a:ea typeface="Consolas"/>
                <a:cs typeface="Consolas"/>
                <a:sym typeface="Consolas"/>
              </a:rPr>
              <a:t> </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rPr lang="es-419" sz="1500">
                <a:solidFill>
                  <a:schemeClr val="lt1"/>
                </a:solidFill>
                <a:latin typeface="Consolas"/>
                <a:ea typeface="Consolas"/>
                <a:cs typeface="Consolas"/>
                <a:sym typeface="Consolas"/>
              </a:rPr>
              <a:t>       </a:t>
            </a:r>
            <a:r>
              <a:rPr b="0" i="0" lang="es-419" sz="1500" u="none" cap="none" strike="noStrike">
                <a:solidFill>
                  <a:schemeClr val="lt1"/>
                </a:solidFill>
                <a:latin typeface="Consolas"/>
                <a:ea typeface="Consolas"/>
                <a:cs typeface="Consolas"/>
                <a:sym typeface="Consolas"/>
              </a:rPr>
              <a:t>DEFAULT '0', </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rPr b="0" i="0" lang="es-419" sz="1500" u="none" cap="none" strike="noStrike">
                <a:solidFill>
                  <a:schemeClr val="accent1"/>
                </a:solidFill>
                <a:latin typeface="Consolas"/>
                <a:ea typeface="Consolas"/>
                <a:cs typeface="Consolas"/>
                <a:sym typeface="Consolas"/>
              </a:rPr>
              <a:t>PRIMARY KEY</a:t>
            </a:r>
            <a:r>
              <a:rPr b="0" i="0" lang="es-419" sz="1500" u="none" cap="none" strike="noStrike">
                <a:solidFill>
                  <a:schemeClr val="lt1"/>
                </a:solidFill>
                <a:latin typeface="Consolas"/>
                <a:ea typeface="Consolas"/>
                <a:cs typeface="Consolas"/>
                <a:sym typeface="Consolas"/>
              </a:rPr>
              <a:t> (id)</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rPr b="0" i="0" lang="es-419" sz="1500" u="none" cap="none" strike="noStrike">
                <a:solidFill>
                  <a:schemeClr val="lt1"/>
                </a:solidFill>
                <a:latin typeface="Consolas"/>
                <a:ea typeface="Consolas"/>
                <a:cs typeface="Consolas"/>
                <a:sym typeface="Consolas"/>
              </a:rPr>
              <a:t>);</a:t>
            </a:r>
            <a:endParaRPr b="0" i="0" sz="1500" u="none" cap="none" strike="noStrike">
              <a:solidFill>
                <a:schemeClr val="lt1"/>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26"/>
          <p:cNvSpPr txBox="1"/>
          <p:nvPr/>
        </p:nvSpPr>
        <p:spPr>
          <a:xfrm>
            <a:off x="2187450" y="1848600"/>
            <a:ext cx="4802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HERRAMIENTAS DEL SGBD</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80" name="Shape 180"/>
        <p:cNvGrpSpPr/>
        <p:nvPr/>
      </p:nvGrpSpPr>
      <p:grpSpPr>
        <a:xfrm>
          <a:off x="0" y="0"/>
          <a:ext cx="0" cy="0"/>
          <a:chOff x="0" y="0"/>
          <a:chExt cx="0" cy="0"/>
        </a:xfrm>
      </p:grpSpPr>
      <p:sp>
        <p:nvSpPr>
          <p:cNvPr id="181" name="Google Shape;181;p27"/>
          <p:cNvSpPr txBox="1"/>
          <p:nvPr/>
        </p:nvSpPr>
        <p:spPr>
          <a:xfrm>
            <a:off x="1060199" y="20771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ASISTENTE DE IMPORTACIÓN</a:t>
            </a:r>
            <a:endParaRPr b="0" i="1" sz="3600" u="none" cap="none" strike="noStrike">
              <a:solidFill>
                <a:schemeClr val="dk1"/>
              </a:solidFill>
              <a:latin typeface="Anton"/>
              <a:ea typeface="Anton"/>
              <a:cs typeface="Anton"/>
              <a:sym typeface="Anton"/>
            </a:endParaRPr>
          </a:p>
        </p:txBody>
      </p:sp>
      <p:pic>
        <p:nvPicPr>
          <p:cNvPr id="182" name="Google Shape;182;p27"/>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nvSpPr>
        <p:spPr>
          <a:xfrm>
            <a:off x="146275" y="1493250"/>
            <a:ext cx="8690700" cy="3497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900"/>
              <a:buFont typeface="Arial"/>
              <a:buNone/>
            </a:pPr>
            <a:r>
              <a:rPr lang="es-419" sz="1900">
                <a:solidFill>
                  <a:schemeClr val="dk1"/>
                </a:solidFill>
                <a:highlight>
                  <a:srgbClr val="FFFFFF"/>
                </a:highlight>
                <a:latin typeface="Helvetica Neue Light"/>
                <a:ea typeface="Helvetica Neue Light"/>
                <a:cs typeface="Helvetica Neue Light"/>
                <a:sym typeface="Helvetica Neue Light"/>
              </a:rPr>
              <a:t>Todos los </a:t>
            </a:r>
            <a:r>
              <a:rPr b="1" lang="es-419" sz="1900">
                <a:solidFill>
                  <a:schemeClr val="dk1"/>
                </a:solidFill>
                <a:highlight>
                  <a:srgbClr val="FFFFFF"/>
                </a:highlight>
                <a:latin typeface="Helvetica Neue"/>
                <a:ea typeface="Helvetica Neue"/>
                <a:cs typeface="Helvetica Neue"/>
                <a:sym typeface="Helvetica Neue"/>
              </a:rPr>
              <a:t>SGDB </a:t>
            </a:r>
            <a:r>
              <a:rPr lang="es-419" sz="1900">
                <a:solidFill>
                  <a:schemeClr val="dk1"/>
                </a:solidFill>
                <a:highlight>
                  <a:srgbClr val="FFFFFF"/>
                </a:highlight>
                <a:latin typeface="Helvetica Neue Light"/>
                <a:ea typeface="Helvetica Neue Light"/>
                <a:cs typeface="Helvetica Neue Light"/>
                <a:sym typeface="Helvetica Neue Light"/>
              </a:rPr>
              <a:t>cuentan con herramientas para importar y exportar </a:t>
            </a:r>
            <a:r>
              <a:rPr lang="es-419" sz="1900">
                <a:solidFill>
                  <a:schemeClr val="dk1"/>
                </a:solidFill>
                <a:highlight>
                  <a:schemeClr val="lt1"/>
                </a:highlight>
                <a:latin typeface="Helvetica Neue Light"/>
                <a:ea typeface="Helvetica Neue Light"/>
                <a:cs typeface="Helvetica Neue Light"/>
                <a:sym typeface="Helvetica Neue Light"/>
              </a:rPr>
              <a:t>contenido a sus tablas de datos. </a:t>
            </a:r>
            <a:r>
              <a:rPr lang="es-419" sz="1900">
                <a:solidFill>
                  <a:schemeClr val="dk1"/>
                </a:solidFill>
                <a:highlight>
                  <a:srgbClr val="FFFFFF"/>
                </a:highlight>
                <a:latin typeface="Helvetica Neue Light"/>
                <a:ea typeface="Helvetica Neue Light"/>
                <a:cs typeface="Helvetica Neue Light"/>
                <a:sym typeface="Helvetica Neue Light"/>
              </a:rPr>
              <a:t> </a:t>
            </a:r>
            <a:r>
              <a:rPr lang="es-419" sz="1900">
                <a:solidFill>
                  <a:schemeClr val="dk1"/>
                </a:solidFill>
                <a:highlight>
                  <a:srgbClr val="FFFFFF"/>
                </a:highlight>
                <a:latin typeface="Helvetica Neue"/>
                <a:ea typeface="Helvetica Neue"/>
                <a:cs typeface="Helvetica Neue"/>
                <a:sym typeface="Helvetica Neue"/>
              </a:rPr>
              <a:t>En</a:t>
            </a:r>
            <a:r>
              <a:rPr b="1" lang="es-419" sz="1900">
                <a:solidFill>
                  <a:schemeClr val="dk1"/>
                </a:solidFill>
                <a:highlight>
                  <a:srgbClr val="FFFFFF"/>
                </a:highlight>
                <a:latin typeface="Helvetica Neue"/>
                <a:ea typeface="Helvetica Neue"/>
                <a:cs typeface="Helvetica Neue"/>
                <a:sym typeface="Helvetica Neue"/>
              </a:rPr>
              <a:t> </a:t>
            </a:r>
            <a:r>
              <a:rPr b="1" i="0" lang="es-419" sz="1900" u="none" cap="none" strike="noStrike">
                <a:solidFill>
                  <a:schemeClr val="dk1"/>
                </a:solidFill>
                <a:highlight>
                  <a:srgbClr val="FFFFFF"/>
                </a:highlight>
                <a:latin typeface="Helvetica Neue"/>
                <a:ea typeface="Helvetica Neue"/>
                <a:cs typeface="Helvetica Neue"/>
                <a:sym typeface="Helvetica Neue"/>
              </a:rPr>
              <a:t>Mysql</a:t>
            </a:r>
            <a:r>
              <a:rPr i="0" lang="es-419" sz="1900" u="none" cap="none" strike="noStrike">
                <a:solidFill>
                  <a:schemeClr val="dk1"/>
                </a:solidFill>
                <a:highlight>
                  <a:srgbClr val="FFFFFF"/>
                </a:highlight>
                <a:latin typeface="Helvetica Neue"/>
                <a:ea typeface="Helvetica Neue"/>
                <a:cs typeface="Helvetica Neue"/>
                <a:sym typeface="Helvetica Neue"/>
              </a:rPr>
              <a:t>, estas </a:t>
            </a:r>
            <a:r>
              <a:rPr lang="es-419" sz="1900">
                <a:solidFill>
                  <a:schemeClr val="dk1"/>
                </a:solidFill>
                <a:highlight>
                  <a:srgbClr val="FFFFFF"/>
                </a:highlight>
                <a:latin typeface="Helvetica Neue Light"/>
                <a:ea typeface="Helvetica Neue Light"/>
                <a:cs typeface="Helvetica Neue Light"/>
                <a:sym typeface="Helvetica Neue Light"/>
              </a:rPr>
              <a:t>herramientas se pueden utilizar directamente desde </a:t>
            </a:r>
            <a:r>
              <a:rPr b="1" lang="es-419" sz="1900">
                <a:solidFill>
                  <a:schemeClr val="dk1"/>
                </a:solidFill>
                <a:highlight>
                  <a:srgbClr val="FFFFFF"/>
                </a:highlight>
                <a:latin typeface="Helvetica Neue"/>
                <a:ea typeface="Helvetica Neue"/>
                <a:cs typeface="Helvetica Neue"/>
                <a:sym typeface="Helvetica Neue"/>
              </a:rPr>
              <a:t>MySQL</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 </a:t>
            </a:r>
            <a:r>
              <a:rPr b="1" lang="es-419" sz="1900">
                <a:solidFill>
                  <a:schemeClr val="dk1"/>
                </a:solidFill>
                <a:highlight>
                  <a:schemeClr val="lt1"/>
                </a:highlight>
                <a:latin typeface="Helvetica Neue"/>
                <a:ea typeface="Helvetica Neue"/>
                <a:cs typeface="Helvetica Neue"/>
                <a:sym typeface="Helvetica Neue"/>
              </a:rPr>
              <a:t>Workbench</a:t>
            </a:r>
            <a:endParaRPr b="0" i="0" sz="19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188" name="Google Shape;188;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89" name="Google Shape;189;p28"/>
          <p:cNvSpPr txBox="1"/>
          <p:nvPr/>
        </p:nvSpPr>
        <p:spPr>
          <a:xfrm>
            <a:off x="824550" y="387825"/>
            <a:ext cx="70575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i="1" lang="es-419" sz="3700">
                <a:latin typeface="Anton"/>
                <a:ea typeface="Anton"/>
                <a:cs typeface="Anton"/>
                <a:sym typeface="Anton"/>
              </a:rPr>
              <a:t>ASISTENTE DE IMPORTACIÓN</a:t>
            </a:r>
            <a:endParaRPr b="0" i="1" sz="3700" u="none" cap="none" strike="noStrike">
              <a:solidFill>
                <a:srgbClr val="000000"/>
              </a:solidFill>
              <a:latin typeface="Anton"/>
              <a:ea typeface="Anton"/>
              <a:cs typeface="Anton"/>
              <a:sym typeface="Anton"/>
            </a:endParaRPr>
          </a:p>
        </p:txBody>
      </p:sp>
      <p:pic>
        <p:nvPicPr>
          <p:cNvPr id="190" name="Google Shape;190;p28"/>
          <p:cNvPicPr preferRelativeResize="0"/>
          <p:nvPr/>
        </p:nvPicPr>
        <p:blipFill rotWithShape="1">
          <a:blip r:embed="rId4">
            <a:alphaModFix/>
          </a:blip>
          <a:srcRect b="0" l="0" r="0" t="0"/>
          <a:stretch/>
        </p:blipFill>
        <p:spPr>
          <a:xfrm>
            <a:off x="8107800" y="124475"/>
            <a:ext cx="917550" cy="917550"/>
          </a:xfrm>
          <a:prstGeom prst="rect">
            <a:avLst/>
          </a:prstGeom>
          <a:noFill/>
          <a:ln>
            <a:noFill/>
          </a:ln>
        </p:spPr>
      </p:pic>
      <p:pic>
        <p:nvPicPr>
          <p:cNvPr id="191" name="Google Shape;191;p28"/>
          <p:cNvPicPr preferRelativeResize="0"/>
          <p:nvPr/>
        </p:nvPicPr>
        <p:blipFill>
          <a:blip r:embed="rId5">
            <a:alphaModFix/>
          </a:blip>
          <a:stretch>
            <a:fillRect/>
          </a:stretch>
        </p:blipFill>
        <p:spPr>
          <a:xfrm>
            <a:off x="568075" y="2797900"/>
            <a:ext cx="6999849" cy="2192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nvSpPr>
        <p:spPr>
          <a:xfrm>
            <a:off x="0" y="1168625"/>
            <a:ext cx="9144000" cy="1101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Podemos dar con esta característica abriendo la tabla (o consultando los datos de la tabla) y ubicando en su barra de herramientas el botón </a:t>
            </a:r>
            <a:r>
              <a:rPr b="1" i="0" lang="es-419" sz="1700" u="none" cap="none" strike="noStrike">
                <a:solidFill>
                  <a:schemeClr val="dk1"/>
                </a:solidFill>
                <a:highlight>
                  <a:srgbClr val="FFFFFF"/>
                </a:highlight>
                <a:latin typeface="Helvetica Neue"/>
                <a:ea typeface="Helvetica Neue"/>
                <a:cs typeface="Helvetica Neue"/>
                <a:sym typeface="Helvetica Neue"/>
              </a:rPr>
              <a:t>Export/</a:t>
            </a:r>
            <a:r>
              <a:rPr b="1" i="0" lang="es-419" sz="1700" u="none" cap="none" strike="noStrike">
                <a:solidFill>
                  <a:schemeClr val="dk1"/>
                </a:solidFill>
                <a:highlight>
                  <a:srgbClr val="FFFFFF"/>
                </a:highlight>
                <a:latin typeface="Helvetica Neue"/>
                <a:ea typeface="Helvetica Neue"/>
                <a:cs typeface="Helvetica Neue"/>
                <a:sym typeface="Helvetica Neue"/>
              </a:rPr>
              <a:t>Import</a:t>
            </a:r>
            <a:r>
              <a:rPr b="1" lang="es-419" sz="1700">
                <a:solidFill>
                  <a:schemeClr val="dk1"/>
                </a:solidFill>
                <a:highlight>
                  <a:srgbClr val="FFFFFF"/>
                </a:highlight>
                <a:latin typeface="Helvetica Neue"/>
                <a:ea typeface="Helvetica Neue"/>
                <a:cs typeface="Helvetica Neue"/>
                <a:sym typeface="Helvetica Neue"/>
              </a:rPr>
              <a:t>.</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197" name="Google Shape;197;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98" name="Google Shape;198;p29"/>
          <p:cNvPicPr preferRelativeResize="0"/>
          <p:nvPr/>
        </p:nvPicPr>
        <p:blipFill rotWithShape="1">
          <a:blip r:embed="rId4">
            <a:alphaModFix/>
          </a:blip>
          <a:srcRect b="0" l="0" r="0" t="0"/>
          <a:stretch/>
        </p:blipFill>
        <p:spPr>
          <a:xfrm>
            <a:off x="8107800" y="124475"/>
            <a:ext cx="917550" cy="917550"/>
          </a:xfrm>
          <a:prstGeom prst="rect">
            <a:avLst/>
          </a:prstGeom>
          <a:noFill/>
          <a:ln>
            <a:noFill/>
          </a:ln>
        </p:spPr>
      </p:pic>
      <p:pic>
        <p:nvPicPr>
          <p:cNvPr id="199" name="Google Shape;199;p29"/>
          <p:cNvPicPr preferRelativeResize="0"/>
          <p:nvPr/>
        </p:nvPicPr>
        <p:blipFill>
          <a:blip r:embed="rId5">
            <a:alphaModFix/>
          </a:blip>
          <a:stretch>
            <a:fillRect/>
          </a:stretch>
        </p:blipFill>
        <p:spPr>
          <a:xfrm>
            <a:off x="0" y="2055059"/>
            <a:ext cx="9144000" cy="3088433"/>
          </a:xfrm>
          <a:prstGeom prst="rect">
            <a:avLst/>
          </a:prstGeom>
          <a:noFill/>
          <a:ln>
            <a:noFill/>
          </a:ln>
        </p:spPr>
      </p:pic>
      <p:sp>
        <p:nvSpPr>
          <p:cNvPr id="200" name="Google Shape;200;p29"/>
          <p:cNvSpPr/>
          <p:nvPr/>
        </p:nvSpPr>
        <p:spPr>
          <a:xfrm>
            <a:off x="6580727" y="4189100"/>
            <a:ext cx="1186500" cy="330600"/>
          </a:xfrm>
          <a:prstGeom prst="rect">
            <a:avLst/>
          </a:prstGeom>
          <a:noFill/>
          <a:ln cap="flat" cmpd="sng" w="2857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9"/>
          <p:cNvSpPr txBox="1"/>
          <p:nvPr/>
        </p:nvSpPr>
        <p:spPr>
          <a:xfrm>
            <a:off x="824550" y="387825"/>
            <a:ext cx="70575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i="1" lang="es-419" sz="3700">
                <a:latin typeface="Anton"/>
                <a:ea typeface="Anton"/>
                <a:cs typeface="Anton"/>
                <a:sym typeface="Anton"/>
              </a:rPr>
              <a:t>ASISTENTE DE IMPORTACIÓN: </a:t>
            </a:r>
            <a:r>
              <a:rPr i="1" lang="es-419" sz="3700">
                <a:latin typeface="Anton"/>
                <a:ea typeface="Anton"/>
                <a:cs typeface="Anton"/>
                <a:sym typeface="Anton"/>
              </a:rPr>
              <a:t>OPCIÓN</a:t>
            </a:r>
            <a:r>
              <a:rPr i="1" lang="es-419" sz="3700">
                <a:latin typeface="Anton"/>
                <a:ea typeface="Anton"/>
                <a:cs typeface="Anton"/>
                <a:sym typeface="Anton"/>
              </a:rPr>
              <a:t> 1</a:t>
            </a:r>
            <a:endParaRPr b="0" i="1" sz="3700" u="none" cap="none" strike="noStrike">
              <a:solidFill>
                <a:srgbClr val="000000"/>
              </a:solidFill>
              <a:latin typeface="Anton"/>
              <a:ea typeface="Anton"/>
              <a:cs typeface="Anton"/>
              <a:sym typeface="Anton"/>
            </a:endParaRPr>
          </a:p>
        </p:txBody>
      </p:sp>
      <p:sp>
        <p:nvSpPr>
          <p:cNvPr id="202" name="Google Shape;202;p29"/>
          <p:cNvSpPr txBox="1"/>
          <p:nvPr/>
        </p:nvSpPr>
        <p:spPr>
          <a:xfrm>
            <a:off x="6580725" y="4554500"/>
            <a:ext cx="107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t>O</a:t>
            </a:r>
            <a:r>
              <a:rPr b="1" lang="es-419" sz="1600"/>
              <a:t>pcion 1</a:t>
            </a:r>
            <a:endParaRPr b="1"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0"/>
          <p:cNvPicPr preferRelativeResize="0"/>
          <p:nvPr/>
        </p:nvPicPr>
        <p:blipFill rotWithShape="1">
          <a:blip r:embed="rId3">
            <a:alphaModFix/>
          </a:blip>
          <a:srcRect b="8366" l="0" r="33634" t="0"/>
          <a:stretch/>
        </p:blipFill>
        <p:spPr>
          <a:xfrm>
            <a:off x="961875" y="2008225"/>
            <a:ext cx="5366552" cy="2977375"/>
          </a:xfrm>
          <a:prstGeom prst="rect">
            <a:avLst/>
          </a:prstGeom>
          <a:noFill/>
          <a:ln>
            <a:noFill/>
          </a:ln>
        </p:spPr>
      </p:pic>
      <p:sp>
        <p:nvSpPr>
          <p:cNvPr id="208" name="Google Shape;208;p30"/>
          <p:cNvSpPr txBox="1"/>
          <p:nvPr/>
        </p:nvSpPr>
        <p:spPr>
          <a:xfrm>
            <a:off x="0" y="1168625"/>
            <a:ext cx="9144000" cy="1101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Podemos dar con esta característica </a:t>
            </a:r>
            <a:r>
              <a:rPr lang="es-419" sz="1700">
                <a:solidFill>
                  <a:schemeClr val="dk1"/>
                </a:solidFill>
                <a:highlight>
                  <a:srgbClr val="FFFFFF"/>
                </a:highlight>
                <a:latin typeface="Helvetica Neue Light"/>
                <a:ea typeface="Helvetica Neue Light"/>
                <a:cs typeface="Helvetica Neue Light"/>
                <a:sym typeface="Helvetica Neue Light"/>
              </a:rPr>
              <a:t>consultando en el navegador de esquemas, eligiendo la tabla en la que queremos importar registros y elegir la opción</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a:t>
            </a:r>
            <a:r>
              <a:rPr b="1" lang="es-419" sz="1700">
                <a:solidFill>
                  <a:schemeClr val="dk1"/>
                </a:solidFill>
                <a:highlight>
                  <a:srgbClr val="FFFFFF"/>
                </a:highlight>
                <a:latin typeface="Helvetica Neue"/>
                <a:ea typeface="Helvetica Neue"/>
                <a:cs typeface="Helvetica Neue"/>
                <a:sym typeface="Helvetica Neue"/>
              </a:rPr>
              <a:t>T</a:t>
            </a:r>
            <a:r>
              <a:rPr b="1" i="0" lang="es-419" sz="1700" u="none" cap="none" strike="noStrike">
                <a:solidFill>
                  <a:schemeClr val="dk1"/>
                </a:solidFill>
                <a:highlight>
                  <a:srgbClr val="FFFFFF"/>
                </a:highlight>
                <a:latin typeface="Helvetica Neue"/>
                <a:ea typeface="Helvetica Neue"/>
                <a:cs typeface="Helvetica Neue"/>
                <a:sym typeface="Helvetica Neue"/>
              </a:rPr>
              <a:t>able Data Import Wizard</a:t>
            </a:r>
            <a:r>
              <a:rPr b="1" lang="es-419" sz="1700">
                <a:solidFill>
                  <a:schemeClr val="dk1"/>
                </a:solidFill>
                <a:highlight>
                  <a:srgbClr val="FFFFFF"/>
                </a:highlight>
                <a:latin typeface="Helvetica Neue"/>
                <a:ea typeface="Helvetica Neue"/>
                <a:cs typeface="Helvetica Neue"/>
                <a:sym typeface="Helvetica Neue"/>
              </a:rPr>
              <a:t>.</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209" name="Google Shape;209;p3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210" name="Google Shape;210;p30"/>
          <p:cNvPicPr preferRelativeResize="0"/>
          <p:nvPr/>
        </p:nvPicPr>
        <p:blipFill rotWithShape="1">
          <a:blip r:embed="rId5">
            <a:alphaModFix/>
          </a:blip>
          <a:srcRect b="0" l="0" r="0" t="0"/>
          <a:stretch/>
        </p:blipFill>
        <p:spPr>
          <a:xfrm>
            <a:off x="8107800" y="124475"/>
            <a:ext cx="917550" cy="917550"/>
          </a:xfrm>
          <a:prstGeom prst="rect">
            <a:avLst/>
          </a:prstGeom>
          <a:noFill/>
          <a:ln>
            <a:noFill/>
          </a:ln>
        </p:spPr>
      </p:pic>
      <p:sp>
        <p:nvSpPr>
          <p:cNvPr id="211" name="Google Shape;211;p30"/>
          <p:cNvSpPr/>
          <p:nvPr/>
        </p:nvSpPr>
        <p:spPr>
          <a:xfrm>
            <a:off x="1437227" y="3611975"/>
            <a:ext cx="1186500" cy="330600"/>
          </a:xfrm>
          <a:prstGeom prst="rect">
            <a:avLst/>
          </a:prstGeom>
          <a:noFill/>
          <a:ln cap="flat" cmpd="sng" w="2857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0"/>
          <p:cNvSpPr txBox="1"/>
          <p:nvPr/>
        </p:nvSpPr>
        <p:spPr>
          <a:xfrm>
            <a:off x="824550" y="387825"/>
            <a:ext cx="70575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i="1" lang="es-419" sz="3700">
                <a:latin typeface="Anton"/>
                <a:ea typeface="Anton"/>
                <a:cs typeface="Anton"/>
                <a:sym typeface="Anton"/>
              </a:rPr>
              <a:t>ASISTENTE DE IMPORTACIÓN: OPCIÓN 2</a:t>
            </a:r>
            <a:endParaRPr b="0" i="1" sz="3700" u="none" cap="none" strike="noStrike">
              <a:solidFill>
                <a:srgbClr val="000000"/>
              </a:solidFill>
              <a:latin typeface="Anton"/>
              <a:ea typeface="Anton"/>
              <a:cs typeface="Anton"/>
              <a:sym typeface="Anton"/>
            </a:endParaRPr>
          </a:p>
        </p:txBody>
      </p:sp>
      <p:sp>
        <p:nvSpPr>
          <p:cNvPr id="213" name="Google Shape;213;p30"/>
          <p:cNvSpPr txBox="1"/>
          <p:nvPr/>
        </p:nvSpPr>
        <p:spPr>
          <a:xfrm>
            <a:off x="2714700" y="3561725"/>
            <a:ext cx="107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t>Opcion 2</a:t>
            </a:r>
            <a:endParaRPr b="1"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nvSpPr>
        <p:spPr>
          <a:xfrm>
            <a:off x="527750" y="1347300"/>
            <a:ext cx="3696000" cy="3210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Este botón abre la ventana de importación de datos. En esta ventana tenemos la posibilidad de seleccionar el archivo alojado en nuestra computadora, desde el botón </a:t>
            </a:r>
            <a:r>
              <a:rPr b="1" i="0" lang="es-419" sz="1800" u="none" cap="none" strike="noStrike">
                <a:solidFill>
                  <a:schemeClr val="dk1"/>
                </a:solidFill>
                <a:highlight>
                  <a:srgbClr val="FFFFFF"/>
                </a:highlight>
                <a:latin typeface="Helvetica Neue"/>
                <a:ea typeface="Helvetica Neue"/>
                <a:cs typeface="Helvetica Neue"/>
                <a:sym typeface="Helvetica Neue"/>
              </a:rPr>
              <a:t>browse</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o pegar en la </a:t>
            </a:r>
            <a:r>
              <a:rPr b="0" i="0" lang="es-419" sz="1800" u="none" cap="none" strike="noStrike">
                <a:solidFill>
                  <a:schemeClr val="dk1"/>
                </a:solidFill>
                <a:highlight>
                  <a:srgbClr val="EEFF41"/>
                </a:highlight>
                <a:latin typeface="Helvetica Neue Light"/>
                <a:ea typeface="Helvetica Neue Light"/>
                <a:cs typeface="Helvetica Neue Light"/>
                <a:sym typeface="Helvetica Neue Light"/>
              </a:rPr>
              <a:t>caja de texto</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la ruta del mismo.</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219" name="Google Shape;219;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20" name="Google Shape;220;p31"/>
          <p:cNvPicPr preferRelativeResize="0"/>
          <p:nvPr/>
        </p:nvPicPr>
        <p:blipFill rotWithShape="1">
          <a:blip r:embed="rId4">
            <a:alphaModFix/>
          </a:blip>
          <a:srcRect b="0" l="0" r="0" t="0"/>
          <a:stretch/>
        </p:blipFill>
        <p:spPr>
          <a:xfrm>
            <a:off x="8341676" y="2043710"/>
            <a:ext cx="117851" cy="127666"/>
          </a:xfrm>
          <a:prstGeom prst="rect">
            <a:avLst/>
          </a:prstGeom>
          <a:noFill/>
          <a:ln>
            <a:noFill/>
          </a:ln>
        </p:spPr>
      </p:pic>
      <p:pic>
        <p:nvPicPr>
          <p:cNvPr id="221" name="Google Shape;221;p31"/>
          <p:cNvPicPr preferRelativeResize="0"/>
          <p:nvPr/>
        </p:nvPicPr>
        <p:blipFill>
          <a:blip r:embed="rId5">
            <a:alphaModFix/>
          </a:blip>
          <a:stretch>
            <a:fillRect/>
          </a:stretch>
        </p:blipFill>
        <p:spPr>
          <a:xfrm>
            <a:off x="4290912" y="1298025"/>
            <a:ext cx="4166075" cy="3309451"/>
          </a:xfrm>
          <a:prstGeom prst="rect">
            <a:avLst/>
          </a:prstGeom>
          <a:noFill/>
          <a:ln>
            <a:noFill/>
          </a:ln>
        </p:spPr>
      </p:pic>
      <p:pic>
        <p:nvPicPr>
          <p:cNvPr id="222" name="Google Shape;222;p31"/>
          <p:cNvPicPr preferRelativeResize="0"/>
          <p:nvPr/>
        </p:nvPicPr>
        <p:blipFill rotWithShape="1">
          <a:blip r:embed="rId6">
            <a:alphaModFix/>
          </a:blip>
          <a:srcRect b="0" l="0" r="0" t="0"/>
          <a:stretch/>
        </p:blipFill>
        <p:spPr>
          <a:xfrm>
            <a:off x="8107800" y="124475"/>
            <a:ext cx="917550" cy="917550"/>
          </a:xfrm>
          <a:prstGeom prst="rect">
            <a:avLst/>
          </a:prstGeom>
          <a:noFill/>
          <a:ln>
            <a:noFill/>
          </a:ln>
        </p:spPr>
      </p:pic>
      <p:sp>
        <p:nvSpPr>
          <p:cNvPr id="223" name="Google Shape;223;p31"/>
          <p:cNvSpPr/>
          <p:nvPr/>
        </p:nvSpPr>
        <p:spPr>
          <a:xfrm>
            <a:off x="4335650" y="2157945"/>
            <a:ext cx="4054200" cy="171000"/>
          </a:xfrm>
          <a:prstGeom prst="rect">
            <a:avLst/>
          </a:prstGeom>
          <a:noFill/>
          <a:ln cap="flat" cmpd="sng" w="2857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1"/>
          <p:cNvSpPr txBox="1"/>
          <p:nvPr/>
        </p:nvSpPr>
        <p:spPr>
          <a:xfrm>
            <a:off x="824550" y="387825"/>
            <a:ext cx="70575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i="1" lang="es-419" sz="3700">
                <a:latin typeface="Anton"/>
                <a:ea typeface="Anton"/>
                <a:cs typeface="Anton"/>
                <a:sym typeface="Anton"/>
              </a:rPr>
              <a:t>ASISTENTE DE IMPORTACIÓN</a:t>
            </a:r>
            <a:endParaRPr b="0" i="1" sz="3700" u="none" cap="none" strike="noStrike">
              <a:solidFill>
                <a:srgbClr val="000000"/>
              </a:solidFill>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0" name="Shape 60"/>
        <p:cNvGrpSpPr/>
        <p:nvPr/>
      </p:nvGrpSpPr>
      <p:grpSpPr>
        <a:xfrm>
          <a:off x="0" y="0"/>
          <a:ext cx="0" cy="0"/>
          <a:chOff x="0" y="0"/>
          <a:chExt cx="0" cy="0"/>
        </a:xfrm>
      </p:grpSpPr>
      <p:sp>
        <p:nvSpPr>
          <p:cNvPr id="61" name="Google Shape;61;p1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2" name="Google Shape;62;p14"/>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3" name="Google Shape;63;p1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28" name="Shape 228"/>
        <p:cNvGrpSpPr/>
        <p:nvPr/>
      </p:nvGrpSpPr>
      <p:grpSpPr>
        <a:xfrm>
          <a:off x="0" y="0"/>
          <a:ext cx="0" cy="0"/>
          <a:chOff x="0" y="0"/>
          <a:chExt cx="0" cy="0"/>
        </a:xfrm>
      </p:grpSpPr>
      <p:sp>
        <p:nvSpPr>
          <p:cNvPr id="229" name="Google Shape;229;p32"/>
          <p:cNvSpPr txBox="1"/>
          <p:nvPr/>
        </p:nvSpPr>
        <p:spPr>
          <a:xfrm>
            <a:off x="1060199" y="20771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TIPOS DE ARCHIVOS PARA IMPORTAR DATOS</a:t>
            </a:r>
            <a:endParaRPr b="0" i="1" sz="3600" u="none" cap="none" strike="noStrike">
              <a:solidFill>
                <a:schemeClr val="dk1"/>
              </a:solidFill>
              <a:latin typeface="Anton"/>
              <a:ea typeface="Anton"/>
              <a:cs typeface="Anton"/>
              <a:sym typeface="Anton"/>
            </a:endParaRPr>
          </a:p>
        </p:txBody>
      </p:sp>
      <p:pic>
        <p:nvPicPr>
          <p:cNvPr id="230" name="Google Shape;230;p32"/>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nvSpPr>
        <p:spPr>
          <a:xfrm>
            <a:off x="299150" y="1499700"/>
            <a:ext cx="8455200" cy="566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Los formatos más populares para </a:t>
            </a:r>
            <a:r>
              <a:rPr b="1" i="0" lang="es-419" sz="2000" u="none" cap="none" strike="noStrike">
                <a:solidFill>
                  <a:schemeClr val="dk1"/>
                </a:solidFill>
                <a:highlight>
                  <a:srgbClr val="FFFFFF"/>
                </a:highlight>
                <a:latin typeface="Helvetica Neue"/>
                <a:ea typeface="Helvetica Neue"/>
                <a:cs typeface="Helvetica Neue"/>
                <a:sym typeface="Helvetica Neue"/>
              </a:rPr>
              <a:t>importar/exportar datos</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son:</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236" name="Google Shape;236;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237" name="Google Shape;237;p33"/>
          <p:cNvGraphicFramePr/>
          <p:nvPr/>
        </p:nvGraphicFramePr>
        <p:xfrm>
          <a:off x="1492350" y="2137025"/>
          <a:ext cx="3000000" cy="3000000"/>
        </p:xfrm>
        <a:graphic>
          <a:graphicData uri="http://schemas.openxmlformats.org/drawingml/2006/table">
            <a:tbl>
              <a:tblPr>
                <a:noFill/>
                <a:tableStyleId>{6AE66B73-8DFD-4310-80B2-92A16D5B0FC4}</a:tableStyleId>
              </a:tblPr>
              <a:tblGrid>
                <a:gridCol w="2025200"/>
                <a:gridCol w="2025200"/>
                <a:gridCol w="2025200"/>
              </a:tblGrid>
              <a:tr h="128597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tcPr>
                </a:tc>
              </a:tr>
              <a:tr h="1236625">
                <a:tc>
                  <a:txBody>
                    <a:bodyPr/>
                    <a:lstStyle/>
                    <a:p>
                      <a:pPr indent="0" lvl="0" marL="0" marR="0" rtl="0" algn="ctr">
                        <a:lnSpc>
                          <a:spcPct val="100000"/>
                        </a:lnSpc>
                        <a:spcBef>
                          <a:spcPts val="0"/>
                        </a:spcBef>
                        <a:spcAft>
                          <a:spcPts val="0"/>
                        </a:spcAft>
                        <a:buClr>
                          <a:srgbClr val="000000"/>
                        </a:buClr>
                        <a:buSzPts val="1700"/>
                        <a:buFont typeface="Arial"/>
                        <a:buNone/>
                      </a:pPr>
                      <a:r>
                        <a:rPr lang="es-419" sz="1700" u="none" cap="none" strike="noStrike">
                          <a:latin typeface="Helvetica Neue Light"/>
                          <a:ea typeface="Helvetica Neue Light"/>
                          <a:cs typeface="Helvetica Neue Light"/>
                          <a:sym typeface="Helvetica Neue Light"/>
                        </a:rPr>
                        <a:t>Archivos separados por coma (</a:t>
                      </a:r>
                      <a:r>
                        <a:rPr i="1" lang="es-419" sz="1700" u="none" cap="none" strike="noStrike">
                          <a:latin typeface="Helvetica Neue Light"/>
                          <a:ea typeface="Helvetica Neue Light"/>
                          <a:cs typeface="Helvetica Neue Light"/>
                          <a:sym typeface="Helvetica Neue Light"/>
                        </a:rPr>
                        <a:t>Comma Separated Values</a:t>
                      </a:r>
                      <a:r>
                        <a:rPr lang="es-419" sz="1700" u="none" cap="none" strike="noStrike">
                          <a:latin typeface="Helvetica Neue Light"/>
                          <a:ea typeface="Helvetica Neue Light"/>
                          <a:cs typeface="Helvetica Neue Light"/>
                          <a:sym typeface="Helvetica Neue Light"/>
                        </a:rPr>
                        <a:t>).</a:t>
                      </a:r>
                      <a:endParaRPr sz="1700" u="none" cap="none" strike="noStrike">
                        <a:latin typeface="Helvetica Neue Light"/>
                        <a:ea typeface="Helvetica Neue Light"/>
                        <a:cs typeface="Helvetica Neue Light"/>
                        <a:sym typeface="Helvetica Neue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Clr>
                          <a:srgbClr val="000000"/>
                        </a:buClr>
                        <a:buSzPts val="1700"/>
                        <a:buFont typeface="Arial"/>
                        <a:buNone/>
                      </a:pPr>
                      <a:r>
                        <a:rPr lang="es-419" sz="1700" u="none" cap="none" strike="noStrike">
                          <a:latin typeface="Helvetica Neue Light"/>
                          <a:ea typeface="Helvetica Neue Light"/>
                          <a:cs typeface="Helvetica Neue Light"/>
                          <a:sym typeface="Helvetica Neue Light"/>
                        </a:rPr>
                        <a:t>Archivos </a:t>
                      </a:r>
                      <a:r>
                        <a:rPr lang="es-419" sz="1700">
                          <a:latin typeface="Helvetica Neue Light"/>
                          <a:ea typeface="Helvetica Neue Light"/>
                          <a:cs typeface="Helvetica Neue Light"/>
                          <a:sym typeface="Helvetica Neue Light"/>
                        </a:rPr>
                        <a:t>EXCEL</a:t>
                      </a:r>
                      <a:endParaRPr sz="17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lang="es-419" sz="1700">
                          <a:latin typeface="Helvetica Neue Light"/>
                          <a:ea typeface="Helvetica Neue Light"/>
                          <a:cs typeface="Helvetica Neue Light"/>
                          <a:sym typeface="Helvetica Neue Light"/>
                        </a:rPr>
                        <a:t>(Microsoft Excel)</a:t>
                      </a:r>
                      <a:endParaRPr sz="1700">
                        <a:latin typeface="Helvetica Neue Light"/>
                        <a:ea typeface="Helvetica Neue Light"/>
                        <a:cs typeface="Helvetica Neue Light"/>
                        <a:sym typeface="Helvetica Neue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700"/>
                        <a:buFont typeface="Arial"/>
                        <a:buNone/>
                      </a:pPr>
                      <a:r>
                        <a:rPr lang="es-419" sz="1700" u="none" cap="none" strike="noStrike">
                          <a:latin typeface="Helvetica Neue Light"/>
                          <a:ea typeface="Helvetica Neue Light"/>
                          <a:cs typeface="Helvetica Neue Light"/>
                          <a:sym typeface="Helvetica Neue Light"/>
                        </a:rPr>
                        <a:t>Archivos JSON (JavaScript Object Notation).</a:t>
                      </a:r>
                      <a:endParaRPr sz="1700" u="none" cap="none" strike="noStrike">
                        <a:latin typeface="Helvetica Neue Light"/>
                        <a:ea typeface="Helvetica Neue Light"/>
                        <a:cs typeface="Helvetica Neue Light"/>
                        <a:sym typeface="Helvetica Neue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solidFill>
                  </a:tcPr>
                </a:tc>
              </a:tr>
            </a:tbl>
          </a:graphicData>
        </a:graphic>
      </p:graphicFrame>
      <p:pic>
        <p:nvPicPr>
          <p:cNvPr id="238" name="Google Shape;238;p33"/>
          <p:cNvPicPr preferRelativeResize="0"/>
          <p:nvPr/>
        </p:nvPicPr>
        <p:blipFill rotWithShape="1">
          <a:blip r:embed="rId4">
            <a:alphaModFix/>
          </a:blip>
          <a:srcRect b="0" l="0" r="0" t="0"/>
          <a:stretch/>
        </p:blipFill>
        <p:spPr>
          <a:xfrm>
            <a:off x="2005150" y="2365625"/>
            <a:ext cx="792401" cy="792399"/>
          </a:xfrm>
          <a:prstGeom prst="rect">
            <a:avLst/>
          </a:prstGeom>
          <a:noFill/>
          <a:ln>
            <a:noFill/>
          </a:ln>
        </p:spPr>
      </p:pic>
      <p:pic>
        <p:nvPicPr>
          <p:cNvPr id="239" name="Google Shape;239;p33"/>
          <p:cNvPicPr preferRelativeResize="0"/>
          <p:nvPr/>
        </p:nvPicPr>
        <p:blipFill rotWithShape="1">
          <a:blip r:embed="rId5">
            <a:alphaModFix/>
          </a:blip>
          <a:srcRect b="0" l="0" r="0" t="0"/>
          <a:stretch/>
        </p:blipFill>
        <p:spPr>
          <a:xfrm>
            <a:off x="6180800" y="2365625"/>
            <a:ext cx="792399" cy="792399"/>
          </a:xfrm>
          <a:prstGeom prst="rect">
            <a:avLst/>
          </a:prstGeom>
          <a:noFill/>
          <a:ln>
            <a:noFill/>
          </a:ln>
        </p:spPr>
      </p:pic>
      <p:pic>
        <p:nvPicPr>
          <p:cNvPr id="240" name="Google Shape;240;p33"/>
          <p:cNvPicPr preferRelativeResize="0"/>
          <p:nvPr/>
        </p:nvPicPr>
        <p:blipFill rotWithShape="1">
          <a:blip r:embed="rId6">
            <a:alphaModFix/>
          </a:blip>
          <a:srcRect b="0" l="0" r="0" t="0"/>
          <a:stretch/>
        </p:blipFill>
        <p:spPr>
          <a:xfrm>
            <a:off x="8037325" y="222625"/>
            <a:ext cx="903525" cy="903525"/>
          </a:xfrm>
          <a:prstGeom prst="rect">
            <a:avLst/>
          </a:prstGeom>
          <a:noFill/>
          <a:ln>
            <a:noFill/>
          </a:ln>
        </p:spPr>
      </p:pic>
      <p:sp>
        <p:nvSpPr>
          <p:cNvPr id="241" name="Google Shape;241;p33"/>
          <p:cNvSpPr txBox="1"/>
          <p:nvPr/>
        </p:nvSpPr>
        <p:spPr>
          <a:xfrm>
            <a:off x="619700" y="368200"/>
            <a:ext cx="7696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i="1" lang="es-419" sz="3700">
                <a:latin typeface="Anton"/>
                <a:ea typeface="Anton"/>
                <a:cs typeface="Anton"/>
                <a:sym typeface="Anton"/>
              </a:rPr>
              <a:t>TIPOS DE ARCHIVOS PARA IMPORTAR DATOS</a:t>
            </a:r>
            <a:endParaRPr b="0" i="1" sz="3700" u="none" cap="none" strike="noStrike">
              <a:solidFill>
                <a:srgbClr val="000000"/>
              </a:solidFill>
              <a:latin typeface="Anton"/>
              <a:ea typeface="Anton"/>
              <a:cs typeface="Anton"/>
              <a:sym typeface="Anton"/>
            </a:endParaRPr>
          </a:p>
        </p:txBody>
      </p:sp>
      <p:pic>
        <p:nvPicPr>
          <p:cNvPr id="242" name="Google Shape;242;p33"/>
          <p:cNvPicPr preferRelativeResize="0"/>
          <p:nvPr/>
        </p:nvPicPr>
        <p:blipFill>
          <a:blip r:embed="rId7">
            <a:alphaModFix/>
          </a:blip>
          <a:stretch>
            <a:fillRect/>
          </a:stretch>
        </p:blipFill>
        <p:spPr>
          <a:xfrm>
            <a:off x="4071900" y="2393276"/>
            <a:ext cx="792402" cy="7370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4"/>
          <p:cNvSpPr txBox="1"/>
          <p:nvPr/>
        </p:nvSpPr>
        <p:spPr>
          <a:xfrm>
            <a:off x="299150" y="1499700"/>
            <a:ext cx="8455200" cy="566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chemeClr val="dk1"/>
              </a:buClr>
              <a:buSzPts val="2000"/>
              <a:buFont typeface="Helvetica Neue Light"/>
              <a:buChar char="●"/>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Los </a:t>
            </a:r>
            <a:r>
              <a:rPr lang="es-419" sz="2000">
                <a:solidFill>
                  <a:schemeClr val="dk1"/>
                </a:solidFill>
                <a:highlight>
                  <a:srgbClr val="FFFFFF"/>
                </a:highlight>
                <a:latin typeface="Helvetica Neue Light"/>
                <a:ea typeface="Helvetica Neue Light"/>
                <a:cs typeface="Helvetica Neue Light"/>
                <a:sym typeface="Helvetica Neue Light"/>
              </a:rPr>
              <a:t>archivos son archivos con una estructura de este estilo: </a:t>
            </a:r>
            <a:r>
              <a:rPr i="1" lang="es-419" sz="2000">
                <a:solidFill>
                  <a:schemeClr val="dk1"/>
                </a:solidFill>
                <a:highlight>
                  <a:srgbClr val="FFFFFF"/>
                </a:highlight>
                <a:latin typeface="Helvetica Neue Light"/>
                <a:ea typeface="Helvetica Neue Light"/>
                <a:cs typeface="Helvetica Neue Light"/>
                <a:sym typeface="Helvetica Neue Light"/>
              </a:rPr>
              <a:t>{"columna1":"valor1",</a:t>
            </a:r>
            <a:r>
              <a:rPr i="1" lang="es-419" sz="2000">
                <a:solidFill>
                  <a:schemeClr val="dk1"/>
                </a:solidFill>
                <a:highlight>
                  <a:schemeClr val="lt1"/>
                </a:highlight>
                <a:latin typeface="Helvetica Neue Light"/>
                <a:ea typeface="Helvetica Neue Light"/>
                <a:cs typeface="Helvetica Neue Light"/>
                <a:sym typeface="Helvetica Neue Light"/>
              </a:rPr>
              <a:t>"</a:t>
            </a:r>
            <a:r>
              <a:rPr i="1" lang="es-419" sz="2000">
                <a:solidFill>
                  <a:schemeClr val="dk1"/>
                </a:solidFill>
                <a:highlight>
                  <a:srgbClr val="FFFFFF"/>
                </a:highlight>
                <a:latin typeface="Helvetica Neue Light"/>
                <a:ea typeface="Helvetica Neue Light"/>
                <a:cs typeface="Helvetica Neue Light"/>
                <a:sym typeface="Helvetica Neue Light"/>
              </a:rPr>
              <a:t>columna2</a:t>
            </a:r>
            <a:r>
              <a:rPr i="1" lang="es-419" sz="2000">
                <a:solidFill>
                  <a:schemeClr val="dk1"/>
                </a:solidFill>
                <a:highlight>
                  <a:schemeClr val="lt1"/>
                </a:highlight>
                <a:latin typeface="Helvetica Neue Light"/>
                <a:ea typeface="Helvetica Neue Light"/>
                <a:cs typeface="Helvetica Neue Light"/>
                <a:sym typeface="Helvetica Neue Light"/>
              </a:rPr>
              <a:t>"</a:t>
            </a:r>
            <a:r>
              <a:rPr i="1" lang="es-419" sz="2000">
                <a:solidFill>
                  <a:schemeClr val="dk1"/>
                </a:solidFill>
                <a:highlight>
                  <a:srgbClr val="FFFFFF"/>
                </a:highlight>
                <a:latin typeface="Helvetica Neue Light"/>
                <a:ea typeface="Helvetica Neue Light"/>
                <a:cs typeface="Helvetica Neue Light"/>
                <a:sym typeface="Helvetica Neue Light"/>
              </a:rPr>
              <a:t>:</a:t>
            </a:r>
            <a:r>
              <a:rPr i="1" lang="es-419" sz="2000">
                <a:solidFill>
                  <a:schemeClr val="dk1"/>
                </a:solidFill>
                <a:highlight>
                  <a:schemeClr val="lt1"/>
                </a:highlight>
                <a:latin typeface="Helvetica Neue Light"/>
                <a:ea typeface="Helvetica Neue Light"/>
                <a:cs typeface="Helvetica Neue Light"/>
                <a:sym typeface="Helvetica Neue Light"/>
              </a:rPr>
              <a:t>"</a:t>
            </a:r>
            <a:r>
              <a:rPr i="1" lang="es-419" sz="2000">
                <a:solidFill>
                  <a:schemeClr val="dk1"/>
                </a:solidFill>
                <a:highlight>
                  <a:srgbClr val="FFFFFF"/>
                </a:highlight>
                <a:latin typeface="Helvetica Neue Light"/>
                <a:ea typeface="Helvetica Neue Light"/>
                <a:cs typeface="Helvetica Neue Light"/>
                <a:sym typeface="Helvetica Neue Light"/>
              </a:rPr>
              <a:t>valor2</a:t>
            </a:r>
            <a:r>
              <a:rPr i="1" lang="es-419" sz="2000">
                <a:solidFill>
                  <a:schemeClr val="dk1"/>
                </a:solidFill>
                <a:highlight>
                  <a:schemeClr val="lt1"/>
                </a:highlight>
                <a:latin typeface="Helvetica Neue Light"/>
                <a:ea typeface="Helvetica Neue Light"/>
                <a:cs typeface="Helvetica Neue Light"/>
                <a:sym typeface="Helvetica Neue Light"/>
              </a:rPr>
              <a:t>"</a:t>
            </a:r>
            <a:r>
              <a:rPr i="1" lang="es-419" sz="2000">
                <a:solidFill>
                  <a:schemeClr val="dk1"/>
                </a:solidFill>
                <a:highlight>
                  <a:srgbClr val="FFFFFF"/>
                </a:highlight>
                <a:latin typeface="Helvetica Neue Light"/>
                <a:ea typeface="Helvetica Neue Light"/>
                <a:cs typeface="Helvetica Neue Light"/>
                <a:sym typeface="Helvetica Neue Light"/>
              </a:rPr>
              <a:t>}</a:t>
            </a:r>
            <a:r>
              <a:rPr lang="es-419" sz="2000">
                <a:solidFill>
                  <a:schemeClr val="dk1"/>
                </a:solidFill>
                <a:highlight>
                  <a:srgbClr val="FFFFFF"/>
                </a:highlight>
                <a:latin typeface="Helvetica Neue Light"/>
                <a:ea typeface="Helvetica Neue Light"/>
                <a:cs typeface="Helvetica Neue Light"/>
                <a:sym typeface="Helvetica Neue Light"/>
              </a:rPr>
              <a:t>. Cada columna y valor tienen comillas, se separan por comas entre otras columnas.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SzPts val="2000"/>
              <a:buFont typeface="Helvetica Neue Light"/>
              <a:buChar char="●"/>
            </a:pPr>
            <a:r>
              <a:rPr lang="es-419" sz="2000">
                <a:solidFill>
                  <a:schemeClr val="dk1"/>
                </a:solidFill>
                <a:highlight>
                  <a:srgbClr val="FFFFFF"/>
                </a:highlight>
                <a:latin typeface="Helvetica Neue Light"/>
                <a:ea typeface="Helvetica Neue Light"/>
                <a:cs typeface="Helvetica Neue Light"/>
                <a:sym typeface="Helvetica Neue Light"/>
              </a:rPr>
              <a:t>No necesariamente van a ser de dos dimensiones, una columna puede tener tablas adentro, como en </a:t>
            </a:r>
            <a:r>
              <a:rPr lang="es-419" sz="2000" u="sng">
                <a:solidFill>
                  <a:schemeClr val="hlink"/>
                </a:solidFill>
                <a:highlight>
                  <a:srgbClr val="FFFFFF"/>
                </a:highlight>
                <a:latin typeface="Helvetica Neue Light"/>
                <a:ea typeface="Helvetica Neue Light"/>
                <a:cs typeface="Helvetica Neue Light"/>
                <a:sym typeface="Helvetica Neue Light"/>
                <a:hlinkClick r:id="rId3"/>
              </a:rPr>
              <a:t>este</a:t>
            </a:r>
            <a:r>
              <a:rPr lang="es-419" sz="2000">
                <a:solidFill>
                  <a:schemeClr val="dk1"/>
                </a:solidFill>
                <a:highlight>
                  <a:srgbClr val="FFFFFF"/>
                </a:highlight>
                <a:latin typeface="Helvetica Neue Light"/>
                <a:ea typeface="Helvetica Neue Light"/>
                <a:cs typeface="Helvetica Neue Light"/>
                <a:sym typeface="Helvetica Neue Light"/>
              </a:rPr>
              <a:t> ejemplo.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SzPts val="2000"/>
              <a:buFont typeface="Helvetica Neue Light"/>
              <a:buChar char="●"/>
            </a:pPr>
            <a:r>
              <a:rPr lang="es-419" sz="2000">
                <a:solidFill>
                  <a:schemeClr val="dk1"/>
                </a:solidFill>
                <a:highlight>
                  <a:srgbClr val="FFFFFF"/>
                </a:highlight>
                <a:latin typeface="Helvetica Neue Light"/>
                <a:ea typeface="Helvetica Neue Light"/>
                <a:cs typeface="Helvetica Neue Light"/>
                <a:sym typeface="Helvetica Neue Light"/>
              </a:rPr>
              <a:t>Hay múltiples páginas para ver las estructuras de los JSON de manera interactiva. Mi favorita es </a:t>
            </a:r>
            <a:r>
              <a:rPr lang="es-419" sz="2000" u="sng">
                <a:solidFill>
                  <a:schemeClr val="hlink"/>
                </a:solidFill>
                <a:highlight>
                  <a:srgbClr val="FFFFFF"/>
                </a:highlight>
                <a:latin typeface="Helvetica Neue Light"/>
                <a:ea typeface="Helvetica Neue Light"/>
                <a:cs typeface="Helvetica Neue Light"/>
                <a:sym typeface="Helvetica Neue Light"/>
                <a:hlinkClick r:id="rId4"/>
              </a:rPr>
              <a:t>esta</a:t>
            </a:r>
            <a:r>
              <a:rPr lang="es-419"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248" name="Google Shape;248;p34"/>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pic>
        <p:nvPicPr>
          <p:cNvPr id="249" name="Google Shape;249;p34"/>
          <p:cNvPicPr preferRelativeResize="0"/>
          <p:nvPr/>
        </p:nvPicPr>
        <p:blipFill rotWithShape="1">
          <a:blip r:embed="rId6">
            <a:alphaModFix/>
          </a:blip>
          <a:srcRect b="0" l="0" r="0" t="0"/>
          <a:stretch/>
        </p:blipFill>
        <p:spPr>
          <a:xfrm>
            <a:off x="8037325" y="222625"/>
            <a:ext cx="903525" cy="903525"/>
          </a:xfrm>
          <a:prstGeom prst="rect">
            <a:avLst/>
          </a:prstGeom>
          <a:noFill/>
          <a:ln>
            <a:noFill/>
          </a:ln>
        </p:spPr>
      </p:pic>
      <p:sp>
        <p:nvSpPr>
          <p:cNvPr id="250" name="Google Shape;250;p34"/>
          <p:cNvSpPr txBox="1"/>
          <p:nvPr/>
        </p:nvSpPr>
        <p:spPr>
          <a:xfrm>
            <a:off x="619700" y="368200"/>
            <a:ext cx="7696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i="1" lang="es-419" sz="3700">
                <a:latin typeface="Anton"/>
                <a:ea typeface="Anton"/>
                <a:cs typeface="Anton"/>
                <a:sym typeface="Anton"/>
              </a:rPr>
              <a:t>PUNTOS CLAVE ARCHIVOS JSON</a:t>
            </a:r>
            <a:endParaRPr b="0" i="1" sz="3700" u="none" cap="none" strike="noStrike">
              <a:solidFill>
                <a:srgbClr val="000000"/>
              </a:solidFill>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p35"/>
          <p:cNvSpPr txBox="1"/>
          <p:nvPr/>
        </p:nvSpPr>
        <p:spPr>
          <a:xfrm>
            <a:off x="1134000" y="1175400"/>
            <a:ext cx="6561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EEFF41"/>
                </a:solidFill>
                <a:latin typeface="Anton"/>
                <a:ea typeface="Anton"/>
                <a:cs typeface="Anton"/>
                <a:sym typeface="Anton"/>
              </a:rPr>
              <a:t>EJEMPLO EN VIVO</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i="1" lang="es-419" sz="2000">
                <a:solidFill>
                  <a:schemeClr val="lt1"/>
                </a:solidFill>
                <a:latin typeface="Helvetica Neue Light"/>
                <a:ea typeface="Helvetica Neue Light"/>
                <a:cs typeface="Helvetica Neue Light"/>
                <a:sym typeface="Helvetica Neue Light"/>
              </a:rPr>
              <a:t>Vamos a trabajar con archivos CSV y JSON para empezar a acostumbrarnos a estos archivos</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1" sz="2000" u="none" cap="none" strike="noStrike">
              <a:solidFill>
                <a:schemeClr val="lt1"/>
              </a:solidFill>
              <a:latin typeface="Helvetica Neue Light"/>
              <a:ea typeface="Helvetica Neue Light"/>
              <a:cs typeface="Helvetica Neue Light"/>
              <a:sym typeface="Helvetica Neue Light"/>
            </a:endParaRPr>
          </a:p>
        </p:txBody>
      </p:sp>
      <p:pic>
        <p:nvPicPr>
          <p:cNvPr id="256" name="Google Shape;256;p35"/>
          <p:cNvPicPr preferRelativeResize="0"/>
          <p:nvPr/>
        </p:nvPicPr>
        <p:blipFill rotWithShape="1">
          <a:blip r:embed="rId4">
            <a:alphaModFix/>
          </a:blip>
          <a:srcRect b="0" l="0" r="0" t="0"/>
          <a:stretch/>
        </p:blipFill>
        <p:spPr>
          <a:xfrm>
            <a:off x="3978738" y="326800"/>
            <a:ext cx="1186525" cy="1186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nvSpPr>
        <p:spPr>
          <a:xfrm>
            <a:off x="299150" y="1499700"/>
            <a:ext cx="6839100" cy="3289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1"/>
              </a:buClr>
              <a:buSzPts val="1800"/>
              <a:buFont typeface="Helvetica Neue Light"/>
              <a:buAutoNum type="arabicPeriod"/>
            </a:pPr>
            <a:r>
              <a:rPr lang="es-419" sz="1800">
                <a:solidFill>
                  <a:schemeClr val="dk1"/>
                </a:solidFill>
                <a:highlight>
                  <a:srgbClr val="FFFFFF"/>
                </a:highlight>
                <a:latin typeface="Helvetica Neue Light"/>
                <a:ea typeface="Helvetica Neue Light"/>
                <a:cs typeface="Helvetica Neue Light"/>
                <a:sym typeface="Helvetica Neue Light"/>
              </a:rPr>
              <a:t>Crear un archivo </a:t>
            </a:r>
            <a:r>
              <a:rPr lang="es-419" sz="1800">
                <a:solidFill>
                  <a:schemeClr val="dk1"/>
                </a:solidFill>
                <a:highlight>
                  <a:schemeClr val="lt1"/>
                </a:highlight>
                <a:latin typeface="Helvetica Neue Light"/>
                <a:ea typeface="Helvetica Neue Light"/>
                <a:cs typeface="Helvetica Neue Light"/>
                <a:sym typeface="Helvetica Neue Light"/>
              </a:rPr>
              <a:t>CSV y otro JSON</a:t>
            </a:r>
            <a:r>
              <a:rPr lang="es-419" sz="1800">
                <a:solidFill>
                  <a:schemeClr val="dk1"/>
                </a:solidFill>
                <a:highlight>
                  <a:srgbClr val="FFFFFF"/>
                </a:highlight>
                <a:latin typeface="Helvetica Neue Light"/>
                <a:ea typeface="Helvetica Neue Light"/>
                <a:cs typeface="Helvetica Neue Light"/>
                <a:sym typeface="Helvetica Neue Light"/>
              </a:rPr>
              <a:t> desde cero, con el editor de texto.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chemeClr val="dk1"/>
              </a:buClr>
              <a:buSzPts val="1800"/>
              <a:buFont typeface="Helvetica Neue Light"/>
              <a:buAutoNum type="arabicPeriod"/>
            </a:pPr>
            <a:r>
              <a:rPr lang="es-419" sz="1800">
                <a:solidFill>
                  <a:schemeClr val="dk1"/>
                </a:solidFill>
                <a:highlight>
                  <a:srgbClr val="FFFFFF"/>
                </a:highlight>
                <a:latin typeface="Helvetica Neue Light"/>
                <a:ea typeface="Helvetica Neue Light"/>
                <a:cs typeface="Helvetica Neue Light"/>
                <a:sym typeface="Helvetica Neue Light"/>
              </a:rPr>
              <a:t>Abrir el archivo CSV en Excel y ver la estructura, ver con el editor de texto tambien. </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chemeClr val="dk1"/>
              </a:buClr>
              <a:buSzPts val="1800"/>
              <a:buFont typeface="Helvetica Neue Light"/>
              <a:buAutoNum type="arabicPeriod"/>
            </a:pPr>
            <a:r>
              <a:rPr lang="es-419" sz="1800">
                <a:solidFill>
                  <a:schemeClr val="dk1"/>
                </a:solidFill>
                <a:highlight>
                  <a:srgbClr val="FFFFFF"/>
                </a:highlight>
                <a:latin typeface="Helvetica Neue Light"/>
                <a:ea typeface="Helvetica Neue Light"/>
                <a:cs typeface="Helvetica Neue Light"/>
                <a:sym typeface="Helvetica Neue Light"/>
              </a:rPr>
              <a:t>Ver el archivo JSON creado en </a:t>
            </a:r>
            <a:r>
              <a:rPr lang="es-419" sz="1800" u="sng">
                <a:solidFill>
                  <a:schemeClr val="hlink"/>
                </a:solidFill>
                <a:highlight>
                  <a:srgbClr val="FFFFFF"/>
                </a:highlight>
                <a:latin typeface="Helvetica Neue Light"/>
                <a:ea typeface="Helvetica Neue Light"/>
                <a:cs typeface="Helvetica Neue Light"/>
                <a:sym typeface="Helvetica Neue Light"/>
                <a:hlinkClick r:id="rId3"/>
              </a:rPr>
              <a:t>JSON Formatter</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SzPts val="1800"/>
              <a:buFont typeface="Helvetica Neue Light"/>
              <a:buAutoNum type="arabicPeriod"/>
            </a:pPr>
            <a:r>
              <a:rPr lang="es-419" sz="1800">
                <a:solidFill>
                  <a:schemeClr val="dk1"/>
                </a:solidFill>
                <a:highlight>
                  <a:srgbClr val="FFFFFF"/>
                </a:highlight>
                <a:latin typeface="Helvetica Neue Light"/>
                <a:ea typeface="Helvetica Neue Light"/>
                <a:cs typeface="Helvetica Neue Light"/>
                <a:sym typeface="Helvetica Neue Light"/>
              </a:rPr>
              <a:t>Ver ejemplo de pokemon con </a:t>
            </a:r>
            <a:r>
              <a:rPr lang="es-419" sz="1800">
                <a:solidFill>
                  <a:schemeClr val="dk1"/>
                </a:solidFill>
                <a:highlight>
                  <a:srgbClr val="FFFFFF"/>
                </a:highlight>
                <a:latin typeface="Helvetica Neue Light"/>
                <a:ea typeface="Helvetica Neue Light"/>
                <a:cs typeface="Helvetica Neue Light"/>
                <a:sym typeface="Helvetica Neue Light"/>
              </a:rPr>
              <a:t>múltiples</a:t>
            </a:r>
            <a:r>
              <a:rPr lang="es-419" sz="1800">
                <a:solidFill>
                  <a:schemeClr val="dk1"/>
                </a:solidFill>
                <a:highlight>
                  <a:srgbClr val="FFFFFF"/>
                </a:highlight>
                <a:latin typeface="Helvetica Neue Light"/>
                <a:ea typeface="Helvetica Neue Light"/>
                <a:cs typeface="Helvetica Neue Light"/>
                <a:sym typeface="Helvetica Neue Light"/>
              </a:rPr>
              <a:t> dimensiones en </a:t>
            </a:r>
            <a:r>
              <a:rPr lang="es-419" sz="1800">
                <a:solidFill>
                  <a:schemeClr val="dk1"/>
                </a:solidFill>
                <a:highlight>
                  <a:schemeClr val="lt1"/>
                </a:highlight>
                <a:latin typeface="Helvetica Neue Light"/>
                <a:ea typeface="Helvetica Neue Light"/>
                <a:cs typeface="Helvetica Neue Light"/>
                <a:sym typeface="Helvetica Neue Light"/>
              </a:rPr>
              <a:t>JSON Formatter.</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chemeClr val="dk1"/>
              </a:buClr>
              <a:buSzPts val="1800"/>
              <a:buFont typeface="Helvetica Neue Light"/>
              <a:buAutoNum type="arabicPeriod"/>
            </a:pPr>
            <a:r>
              <a:rPr lang="es-419" sz="1800">
                <a:solidFill>
                  <a:schemeClr val="dk1"/>
                </a:solidFill>
                <a:highlight>
                  <a:schemeClr val="lt1"/>
                </a:highlight>
                <a:latin typeface="Helvetica Neue Light"/>
                <a:ea typeface="Helvetica Neue Light"/>
                <a:cs typeface="Helvetica Neue Light"/>
                <a:sym typeface="Helvetica Neue Light"/>
              </a:rPr>
              <a:t>Ver que pasaría en la pagina si la estructura es incorrecta.</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262" name="Google Shape;262;p3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263" name="Google Shape;263;p36"/>
          <p:cNvPicPr preferRelativeResize="0"/>
          <p:nvPr/>
        </p:nvPicPr>
        <p:blipFill rotWithShape="1">
          <a:blip r:embed="rId5">
            <a:alphaModFix/>
          </a:blip>
          <a:srcRect b="0" l="0" r="0" t="0"/>
          <a:stretch/>
        </p:blipFill>
        <p:spPr>
          <a:xfrm>
            <a:off x="8037325" y="222625"/>
            <a:ext cx="903525" cy="903525"/>
          </a:xfrm>
          <a:prstGeom prst="rect">
            <a:avLst/>
          </a:prstGeom>
          <a:noFill/>
          <a:ln>
            <a:noFill/>
          </a:ln>
        </p:spPr>
      </p:pic>
      <p:sp>
        <p:nvSpPr>
          <p:cNvPr id="264" name="Google Shape;264;p36"/>
          <p:cNvSpPr txBox="1"/>
          <p:nvPr/>
        </p:nvSpPr>
        <p:spPr>
          <a:xfrm>
            <a:off x="619700" y="368200"/>
            <a:ext cx="7696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i="1" lang="es-419" sz="3700">
                <a:latin typeface="Anton"/>
                <a:ea typeface="Anton"/>
                <a:cs typeface="Anton"/>
                <a:sym typeface="Anton"/>
              </a:rPr>
              <a:t>PRÁCTICA</a:t>
            </a:r>
            <a:r>
              <a:rPr i="1" lang="es-419" sz="3700">
                <a:latin typeface="Anton"/>
                <a:ea typeface="Anton"/>
                <a:cs typeface="Anton"/>
                <a:sym typeface="Anton"/>
              </a:rPr>
              <a:t> CSV-JSON</a:t>
            </a:r>
            <a:endParaRPr b="0" i="1" sz="3700" u="none" cap="none" strike="noStrike">
              <a:solidFill>
                <a:srgbClr val="000000"/>
              </a:solidFill>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68" name="Shape 268"/>
        <p:cNvGrpSpPr/>
        <p:nvPr/>
      </p:nvGrpSpPr>
      <p:grpSpPr>
        <a:xfrm>
          <a:off x="0" y="0"/>
          <a:ext cx="0" cy="0"/>
          <a:chOff x="0" y="0"/>
          <a:chExt cx="0" cy="0"/>
        </a:xfrm>
      </p:grpSpPr>
      <p:sp>
        <p:nvSpPr>
          <p:cNvPr id="269" name="Google Shape;269;p37"/>
          <p:cNvSpPr txBox="1"/>
          <p:nvPr/>
        </p:nvSpPr>
        <p:spPr>
          <a:xfrm>
            <a:off x="1398000" y="1830275"/>
            <a:ext cx="6348000" cy="138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¡VAMOS A PRACTICAR UN POCO!</a:t>
            </a:r>
            <a:endParaRPr i="1" sz="2200">
              <a:solidFill>
                <a:srgbClr val="121212"/>
              </a:solidFill>
              <a:latin typeface="Anton"/>
              <a:ea typeface="Anton"/>
              <a:cs typeface="Anton"/>
              <a:sym typeface="Anton"/>
            </a:endParaRPr>
          </a:p>
        </p:txBody>
      </p:sp>
      <p:pic>
        <p:nvPicPr>
          <p:cNvPr id="270" name="Google Shape;270;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38"/>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419"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419"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419"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39"/>
          <p:cNvSpPr txBox="1"/>
          <p:nvPr/>
        </p:nvSpPr>
        <p:spPr>
          <a:xfrm>
            <a:off x="-100" y="1175400"/>
            <a:ext cx="9144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EEFF41"/>
                </a:solidFill>
                <a:latin typeface="Anton"/>
                <a:ea typeface="Anton"/>
                <a:cs typeface="Anton"/>
                <a:sym typeface="Anton"/>
              </a:rPr>
              <a:t>EJEMPLO EN VIVO</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s-419" sz="2000" u="none" cap="none" strike="noStrike">
                <a:solidFill>
                  <a:schemeClr val="lt1"/>
                </a:solidFill>
                <a:latin typeface="Helvetica Neue Light"/>
                <a:ea typeface="Helvetica Neue Light"/>
                <a:cs typeface="Helvetica Neue Light"/>
                <a:sym typeface="Helvetica Neue Light"/>
              </a:rPr>
              <a:t>LLEVAREMOS EL CONTENIDO DE </a:t>
            </a:r>
            <a:r>
              <a:rPr i="1" lang="es-419" sz="2000">
                <a:solidFill>
                  <a:schemeClr val="lt1"/>
                </a:solidFill>
                <a:latin typeface="Helvetica Neue Light"/>
                <a:ea typeface="Helvetica Neue Light"/>
                <a:cs typeface="Helvetica Neue Light"/>
                <a:sym typeface="Helvetica Neue Light"/>
              </a:rPr>
              <a:t>ESTA </a:t>
            </a:r>
            <a:r>
              <a:rPr b="0" i="1" lang="es-419" sz="2000" u="sng" cap="none" strike="noStrike">
                <a:solidFill>
                  <a:schemeClr val="hlink"/>
                </a:solidFill>
                <a:latin typeface="Helvetica Neue Light"/>
                <a:ea typeface="Helvetica Neue Light"/>
                <a:cs typeface="Helvetica Neue Light"/>
                <a:sym typeface="Helvetica Neue Light"/>
                <a:hlinkClick r:id="rId4"/>
              </a:rPr>
              <a:t>PLANILLA</a:t>
            </a:r>
            <a:r>
              <a:rPr i="1" lang="es-419" sz="2000">
                <a:solidFill>
                  <a:schemeClr val="lt1"/>
                </a:solidFill>
                <a:latin typeface="Helvetica Neue Light"/>
                <a:ea typeface="Helvetica Neue Light"/>
                <a:cs typeface="Helvetica Neue Light"/>
                <a:sym typeface="Helvetica Neue Light"/>
              </a:rPr>
              <a:t> </a:t>
            </a:r>
            <a:r>
              <a:rPr b="0" i="1" lang="es-419" sz="2000" u="none" cap="none" strike="noStrike">
                <a:solidFill>
                  <a:schemeClr val="lt1"/>
                </a:solidFill>
                <a:latin typeface="Helvetica Neue Light"/>
                <a:ea typeface="Helvetica Neue Light"/>
                <a:cs typeface="Helvetica Neue Light"/>
                <a:sym typeface="Helvetica Neue Light"/>
              </a:rPr>
              <a:t>A MYSQL</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1" sz="2000" u="none" cap="none" strike="noStrike">
              <a:solidFill>
                <a:schemeClr val="lt1"/>
              </a:solidFill>
              <a:latin typeface="Helvetica Neue Light"/>
              <a:ea typeface="Helvetica Neue Light"/>
              <a:cs typeface="Helvetica Neue Light"/>
              <a:sym typeface="Helvetica Neue Light"/>
            </a:endParaRPr>
          </a:p>
        </p:txBody>
      </p:sp>
      <p:pic>
        <p:nvPicPr>
          <p:cNvPr id="281" name="Google Shape;281;p39"/>
          <p:cNvPicPr preferRelativeResize="0"/>
          <p:nvPr/>
        </p:nvPicPr>
        <p:blipFill rotWithShape="1">
          <a:blip r:embed="rId5">
            <a:alphaModFix/>
          </a:blip>
          <a:srcRect b="0" l="0" r="0" t="0"/>
          <a:stretch/>
        </p:blipFill>
        <p:spPr>
          <a:xfrm>
            <a:off x="3978738" y="326800"/>
            <a:ext cx="1186525" cy="1186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0"/>
          <p:cNvSpPr txBox="1"/>
          <p:nvPr/>
        </p:nvSpPr>
        <p:spPr>
          <a:xfrm>
            <a:off x="4849025" y="1738500"/>
            <a:ext cx="3905400" cy="2974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Exportemos el contenido de la planilla, una vez realizados todos los ajustes, al formato CSV.</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500"/>
              <a:buFont typeface="Arial"/>
              <a:buNone/>
            </a:pPr>
            <a:r>
              <a:rPr b="1" i="0" lang="es-419" sz="1500" u="none" cap="none" strike="noStrike">
                <a:solidFill>
                  <a:schemeClr val="dk1"/>
                </a:solidFill>
                <a:highlight>
                  <a:srgbClr val="FFFFFF"/>
                </a:highlight>
                <a:latin typeface="Helvetica Neue"/>
                <a:ea typeface="Helvetica Neue"/>
                <a:cs typeface="Helvetica Neue"/>
                <a:sym typeface="Helvetica Neue"/>
              </a:rPr>
              <a:t>Archivo</a:t>
            </a:r>
            <a:r>
              <a:rPr b="0" i="0" lang="es-419" sz="1500" u="none" cap="none" strike="noStrike">
                <a:solidFill>
                  <a:schemeClr val="dk1"/>
                </a:solidFill>
                <a:highlight>
                  <a:srgbClr val="FFFFFF"/>
                </a:highlight>
                <a:latin typeface="Helvetica Neue Light"/>
                <a:ea typeface="Helvetica Neue Light"/>
                <a:cs typeface="Helvetica Neue Light"/>
                <a:sym typeface="Helvetica Neue Light"/>
              </a:rPr>
              <a:t> &gt; </a:t>
            </a:r>
            <a:r>
              <a:rPr b="1" i="0" lang="es-419" sz="1500" u="none" cap="none" strike="noStrike">
                <a:solidFill>
                  <a:schemeClr val="dk1"/>
                </a:solidFill>
                <a:highlight>
                  <a:srgbClr val="FFFFFF"/>
                </a:highlight>
                <a:latin typeface="Helvetica Neue"/>
                <a:ea typeface="Helvetica Neue"/>
                <a:cs typeface="Helvetica Neue"/>
                <a:sym typeface="Helvetica Neue"/>
              </a:rPr>
              <a:t>Descargar</a:t>
            </a:r>
            <a:r>
              <a:rPr b="0" i="0" lang="es-419" sz="1500" u="none" cap="none" strike="noStrike">
                <a:solidFill>
                  <a:schemeClr val="dk1"/>
                </a:solidFill>
                <a:highlight>
                  <a:srgbClr val="FFFFFF"/>
                </a:highlight>
                <a:latin typeface="Helvetica Neue Light"/>
                <a:ea typeface="Helvetica Neue Light"/>
                <a:cs typeface="Helvetica Neue Light"/>
                <a:sym typeface="Helvetica Neue Light"/>
              </a:rPr>
              <a:t> &gt; </a:t>
            </a:r>
            <a:r>
              <a:rPr b="1" i="0" lang="es-419" sz="1500" u="none" cap="none" strike="noStrike">
                <a:solidFill>
                  <a:schemeClr val="dk1"/>
                </a:solidFill>
                <a:highlight>
                  <a:srgbClr val="FFFFFF"/>
                </a:highlight>
                <a:latin typeface="Helvetica Neue"/>
                <a:ea typeface="Helvetica Neue"/>
                <a:cs typeface="Helvetica Neue"/>
                <a:sym typeface="Helvetica Neue"/>
              </a:rPr>
              <a:t>Valores separados por coma</a:t>
            </a:r>
            <a:r>
              <a:rPr b="0" i="0" lang="es-419" sz="1500" u="none" cap="none" strike="noStrike">
                <a:solidFill>
                  <a:schemeClr val="dk1"/>
                </a:solidFill>
                <a:highlight>
                  <a:srgbClr val="FFFFFF"/>
                </a:highlight>
                <a:latin typeface="Helvetica Neue Light"/>
                <a:ea typeface="Helvetica Neue Light"/>
                <a:cs typeface="Helvetica Neue Light"/>
                <a:sym typeface="Helvetica Neue Light"/>
              </a:rPr>
              <a:t> (.csv, hoja actual)</a:t>
            </a:r>
            <a:endParaRPr b="0" i="0" sz="15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287" name="Google Shape;287;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88" name="Google Shape;288;p40"/>
          <p:cNvSpPr txBox="1"/>
          <p:nvPr/>
        </p:nvSpPr>
        <p:spPr>
          <a:xfrm>
            <a:off x="1553175" y="356825"/>
            <a:ext cx="59598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1" lang="es-419" sz="3200" u="none" cap="none" strike="noStrike">
                <a:solidFill>
                  <a:srgbClr val="000000"/>
                </a:solidFill>
                <a:latin typeface="Anton"/>
                <a:ea typeface="Anton"/>
                <a:cs typeface="Anton"/>
                <a:sym typeface="Anton"/>
              </a:rPr>
              <a:t>EXPORTAR CONTENIDO </a:t>
            </a:r>
            <a:endParaRPr b="0" i="0" sz="3200" u="none" cap="none" strike="noStrike">
              <a:solidFill>
                <a:srgbClr val="000000"/>
              </a:solidFill>
              <a:latin typeface="Anton"/>
              <a:ea typeface="Anton"/>
              <a:cs typeface="Anton"/>
              <a:sym typeface="Anton"/>
            </a:endParaRPr>
          </a:p>
        </p:txBody>
      </p:sp>
      <p:pic>
        <p:nvPicPr>
          <p:cNvPr id="289" name="Google Shape;289;p40"/>
          <p:cNvPicPr preferRelativeResize="0"/>
          <p:nvPr/>
        </p:nvPicPr>
        <p:blipFill rotWithShape="1">
          <a:blip r:embed="rId4">
            <a:alphaModFix/>
          </a:blip>
          <a:srcRect b="0" l="0" r="0" t="0"/>
          <a:stretch/>
        </p:blipFill>
        <p:spPr>
          <a:xfrm>
            <a:off x="486375" y="1357500"/>
            <a:ext cx="3773500" cy="3277851"/>
          </a:xfrm>
          <a:prstGeom prst="rect">
            <a:avLst/>
          </a:prstGeom>
          <a:noFill/>
          <a:ln cap="flat" cmpd="sng" w="9525">
            <a:solidFill>
              <a:srgbClr val="F3F3F3"/>
            </a:solidFill>
            <a:prstDash val="solid"/>
            <a:round/>
            <a:headEnd len="sm" w="sm" type="none"/>
            <a:tailEnd len="sm" w="sm" type="none"/>
          </a:ln>
        </p:spPr>
      </p:pic>
      <p:pic>
        <p:nvPicPr>
          <p:cNvPr id="290" name="Google Shape;290;p40"/>
          <p:cNvPicPr preferRelativeResize="0"/>
          <p:nvPr/>
        </p:nvPicPr>
        <p:blipFill rotWithShape="1">
          <a:blip r:embed="rId5">
            <a:alphaModFix/>
          </a:blip>
          <a:srcRect b="0" l="0" r="0" t="0"/>
          <a:stretch/>
        </p:blipFill>
        <p:spPr>
          <a:xfrm>
            <a:off x="7563100" y="222199"/>
            <a:ext cx="1343749" cy="526125"/>
          </a:xfrm>
          <a:prstGeom prst="rect">
            <a:avLst/>
          </a:prstGeom>
          <a:noFill/>
          <a:ln>
            <a:noFill/>
          </a:ln>
        </p:spPr>
      </p:pic>
      <p:sp>
        <p:nvSpPr>
          <p:cNvPr id="291" name="Google Shape;291;p40"/>
          <p:cNvSpPr/>
          <p:nvPr/>
        </p:nvSpPr>
        <p:spPr>
          <a:xfrm>
            <a:off x="242025" y="133925"/>
            <a:ext cx="933000" cy="9330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40"/>
          <p:cNvSpPr txBox="1"/>
          <p:nvPr/>
        </p:nvSpPr>
        <p:spPr>
          <a:xfrm>
            <a:off x="358525" y="222200"/>
            <a:ext cx="5988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0" i="1" lang="es-419" sz="4100" u="none" cap="none" strike="noStrike">
                <a:solidFill>
                  <a:schemeClr val="dk1"/>
                </a:solidFill>
                <a:latin typeface="Anton"/>
                <a:ea typeface="Anton"/>
                <a:cs typeface="Anton"/>
                <a:sym typeface="Anton"/>
              </a:rPr>
              <a:t>1</a:t>
            </a:r>
            <a:endParaRPr b="0" i="0" sz="25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98" name="Google Shape;298;p41"/>
          <p:cNvSpPr txBox="1"/>
          <p:nvPr/>
        </p:nvSpPr>
        <p:spPr>
          <a:xfrm>
            <a:off x="4711132" y="1738500"/>
            <a:ext cx="3645000" cy="1934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Con nuestra planilla de cálculo exportada al formato CSV, podemos notar que junto a los datos también se encuentra correctamente la información del encabezado.</a:t>
            </a:r>
            <a:endParaRPr b="0" i="0" sz="14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299" name="Google Shape;299;p41"/>
          <p:cNvSpPr txBox="1"/>
          <p:nvPr/>
        </p:nvSpPr>
        <p:spPr>
          <a:xfrm>
            <a:off x="1553175" y="356825"/>
            <a:ext cx="59598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1" lang="es-419" sz="3200" u="none" cap="none" strike="noStrike">
                <a:solidFill>
                  <a:srgbClr val="000000"/>
                </a:solidFill>
                <a:latin typeface="Anton"/>
                <a:ea typeface="Anton"/>
                <a:cs typeface="Anton"/>
                <a:sym typeface="Anton"/>
              </a:rPr>
              <a:t>VERIFICAR CONTENIDO </a:t>
            </a:r>
            <a:endParaRPr b="0" i="0" sz="3200" u="none" cap="none" strike="noStrike">
              <a:solidFill>
                <a:srgbClr val="000000"/>
              </a:solidFill>
              <a:latin typeface="Anton"/>
              <a:ea typeface="Anton"/>
              <a:cs typeface="Anton"/>
              <a:sym typeface="Anton"/>
            </a:endParaRPr>
          </a:p>
        </p:txBody>
      </p:sp>
      <p:pic>
        <p:nvPicPr>
          <p:cNvPr id="300" name="Google Shape;300;p41"/>
          <p:cNvPicPr preferRelativeResize="0"/>
          <p:nvPr/>
        </p:nvPicPr>
        <p:blipFill rotWithShape="1">
          <a:blip r:embed="rId4">
            <a:alphaModFix/>
          </a:blip>
          <a:srcRect b="0" l="0" r="0" t="0"/>
          <a:stretch/>
        </p:blipFill>
        <p:spPr>
          <a:xfrm>
            <a:off x="7563100" y="222199"/>
            <a:ext cx="1343749" cy="526125"/>
          </a:xfrm>
          <a:prstGeom prst="rect">
            <a:avLst/>
          </a:prstGeom>
          <a:noFill/>
          <a:ln>
            <a:noFill/>
          </a:ln>
        </p:spPr>
      </p:pic>
      <p:sp>
        <p:nvSpPr>
          <p:cNvPr id="301" name="Google Shape;301;p41"/>
          <p:cNvSpPr/>
          <p:nvPr/>
        </p:nvSpPr>
        <p:spPr>
          <a:xfrm>
            <a:off x="242025" y="133925"/>
            <a:ext cx="933000" cy="9330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1"/>
          <p:cNvSpPr txBox="1"/>
          <p:nvPr/>
        </p:nvSpPr>
        <p:spPr>
          <a:xfrm>
            <a:off x="358525" y="222200"/>
            <a:ext cx="5988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0" i="1" lang="es-419" sz="4100" u="none" cap="none" strike="noStrike">
                <a:solidFill>
                  <a:schemeClr val="dk1"/>
                </a:solidFill>
                <a:latin typeface="Anton"/>
                <a:ea typeface="Anton"/>
                <a:cs typeface="Anton"/>
                <a:sym typeface="Anton"/>
              </a:rPr>
              <a:t>2</a:t>
            </a:r>
            <a:endParaRPr b="0" i="0" sz="2500" u="none" cap="none" strike="noStrike">
              <a:solidFill>
                <a:srgbClr val="000000"/>
              </a:solidFill>
              <a:latin typeface="Arial"/>
              <a:ea typeface="Arial"/>
              <a:cs typeface="Arial"/>
              <a:sym typeface="Arial"/>
            </a:endParaRPr>
          </a:p>
        </p:txBody>
      </p:sp>
      <p:pic>
        <p:nvPicPr>
          <p:cNvPr id="303" name="Google Shape;303;p41"/>
          <p:cNvPicPr preferRelativeResize="0"/>
          <p:nvPr/>
        </p:nvPicPr>
        <p:blipFill>
          <a:blip r:embed="rId5">
            <a:alphaModFix/>
          </a:blip>
          <a:stretch>
            <a:fillRect/>
          </a:stretch>
        </p:blipFill>
        <p:spPr>
          <a:xfrm>
            <a:off x="358525" y="1738500"/>
            <a:ext cx="4406332" cy="22069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7" name="Shape 67"/>
        <p:cNvGrpSpPr/>
        <p:nvPr/>
      </p:nvGrpSpPr>
      <p:grpSpPr>
        <a:xfrm>
          <a:off x="0" y="0"/>
          <a:ext cx="0" cy="0"/>
          <a:chOff x="0" y="0"/>
          <a:chExt cx="0" cy="0"/>
        </a:xfrm>
      </p:grpSpPr>
      <p:sp>
        <p:nvSpPr>
          <p:cNvPr id="68" name="Google Shape;68;p15"/>
          <p:cNvSpPr txBox="1"/>
          <p:nvPr/>
        </p:nvSpPr>
        <p:spPr>
          <a:xfrm>
            <a:off x="4055975" y="1134750"/>
            <a:ext cx="46986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Implementar procesos de importación con el asistente de importación.</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1000"/>
              </a:spcAft>
              <a:buClr>
                <a:srgbClr val="000000"/>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Implementar procesos de importación por medio de comandos consola.</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69" name="Google Shape;69;p1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0" name="Google Shape;70;p15"/>
          <p:cNvSpPr txBox="1"/>
          <p:nvPr/>
        </p:nvSpPr>
        <p:spPr>
          <a:xfrm>
            <a:off x="450050" y="29617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71" name="Google Shape;71;p15"/>
          <p:cNvPicPr preferRelativeResize="0"/>
          <p:nvPr/>
        </p:nvPicPr>
        <p:blipFill rotWithShape="1">
          <a:blip r:embed="rId4">
            <a:alphaModFix/>
          </a:blip>
          <a:srcRect b="0" l="0" r="0" t="0"/>
          <a:stretch/>
        </p:blipFill>
        <p:spPr>
          <a:xfrm>
            <a:off x="1687888" y="1744350"/>
            <a:ext cx="1186525" cy="118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2"/>
          <p:cNvSpPr txBox="1"/>
          <p:nvPr/>
        </p:nvSpPr>
        <p:spPr>
          <a:xfrm>
            <a:off x="573975" y="972418"/>
            <a:ext cx="8570100" cy="2110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500"/>
              <a:buFont typeface="Arial"/>
              <a:buNone/>
            </a:pPr>
            <a:r>
              <a:rPr b="0" i="0" lang="es-419" sz="1500" u="none" cap="none" strike="noStrike">
                <a:solidFill>
                  <a:schemeClr val="dk1"/>
                </a:solidFill>
                <a:highlight>
                  <a:srgbClr val="FFFFFF"/>
                </a:highlight>
                <a:latin typeface="Helvetica Neue Light"/>
                <a:ea typeface="Helvetica Neue Light"/>
                <a:cs typeface="Helvetica Neue Light"/>
                <a:sym typeface="Helvetica Neue Light"/>
              </a:rPr>
              <a:t>Iniciamos la </a:t>
            </a:r>
            <a:r>
              <a:rPr b="1" i="0" lang="es-419" sz="1500" u="none" cap="none" strike="noStrike">
                <a:solidFill>
                  <a:schemeClr val="dk1"/>
                </a:solidFill>
                <a:highlight>
                  <a:srgbClr val="FFFFFF"/>
                </a:highlight>
                <a:latin typeface="Helvetica Neue"/>
                <a:ea typeface="Helvetica Neue"/>
                <a:cs typeface="Helvetica Neue"/>
                <a:sym typeface="Helvetica Neue"/>
              </a:rPr>
              <a:t>importación mediante el Asistente</a:t>
            </a:r>
            <a:r>
              <a:rPr b="0" i="0" lang="es-419" sz="1500" u="none" cap="none" strike="noStrike">
                <a:solidFill>
                  <a:schemeClr val="dk1"/>
                </a:solidFill>
                <a:highlight>
                  <a:srgbClr val="FFFFFF"/>
                </a:highlight>
                <a:latin typeface="Helvetica Neue Light"/>
                <a:ea typeface="Helvetica Neue Light"/>
                <a:cs typeface="Helvetica Neue Light"/>
                <a:sym typeface="Helvetica Neue Light"/>
              </a:rPr>
              <a:t> mencionado antes.</a:t>
            </a:r>
            <a:endParaRPr b="0" i="0" sz="16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1600"/>
              <a:buFont typeface="Arial"/>
              <a:buNone/>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Seleccionamos si:</a:t>
            </a:r>
            <a:endParaRPr b="0" i="0" sz="1600" u="none" cap="none" strike="noStrike">
              <a:solidFill>
                <a:schemeClr val="dk1"/>
              </a:solidFill>
              <a:highlight>
                <a:srgbClr val="FFFFFF"/>
              </a:highlight>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Helvetica Neue Light"/>
              <a:buChar char="●"/>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Importamos la </a:t>
            </a:r>
            <a:r>
              <a:rPr b="0" i="0" lang="es-419" sz="1600" u="none" cap="none" strike="noStrike">
                <a:solidFill>
                  <a:schemeClr val="dk1"/>
                </a:solidFill>
                <a:highlight>
                  <a:srgbClr val="EEFF41"/>
                </a:highlight>
                <a:latin typeface="Helvetica Neue Light"/>
                <a:ea typeface="Helvetica Neue Light"/>
                <a:cs typeface="Helvetica Neue Light"/>
                <a:sym typeface="Helvetica Neue Light"/>
              </a:rPr>
              <a:t>información a la tabla actual.</a:t>
            </a:r>
            <a:endParaRPr b="0" i="0" sz="1600" u="none" cap="none" strike="noStrike">
              <a:solidFill>
                <a:schemeClr val="dk1"/>
              </a:solidFill>
              <a:highlight>
                <a:srgbClr val="EEFF41"/>
              </a:highlight>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A6FFCA"/>
              </a:buClr>
              <a:buSzPts val="1600"/>
              <a:buFont typeface="Helvetica Neue Light"/>
              <a:buChar char="●"/>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Si </a:t>
            </a:r>
            <a:r>
              <a:rPr b="0" i="0" lang="es-419" sz="1600" u="none" cap="none" strike="noStrike">
                <a:solidFill>
                  <a:schemeClr val="dk1"/>
                </a:solidFill>
                <a:highlight>
                  <a:srgbClr val="3CEFAB"/>
                </a:highlight>
                <a:latin typeface="Helvetica Neue Light"/>
                <a:ea typeface="Helvetica Neue Light"/>
                <a:cs typeface="Helvetica Neue Light"/>
                <a:sym typeface="Helvetica Neue Light"/>
              </a:rPr>
              <a:t>creamos una nueva tabla.</a:t>
            </a:r>
            <a:endParaRPr b="0" i="0" sz="1600" u="none" cap="none" strike="noStrike">
              <a:solidFill>
                <a:schemeClr val="dk1"/>
              </a:solidFill>
              <a:highlight>
                <a:srgbClr val="3CEFAB"/>
              </a:highlight>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A6FFCA"/>
              </a:buClr>
              <a:buSzPts val="1600"/>
              <a:buFont typeface="Helvetica Neue Light"/>
              <a:buChar char="●"/>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Y/o si </a:t>
            </a:r>
            <a:r>
              <a:rPr b="0" i="0" lang="es-419" sz="1600" u="none" cap="none" strike="noStrike">
                <a:solidFill>
                  <a:schemeClr val="dk1"/>
                </a:solidFill>
                <a:highlight>
                  <a:srgbClr val="EF89D2"/>
                </a:highlight>
                <a:latin typeface="Helvetica Neue Light"/>
                <a:ea typeface="Helvetica Neue Light"/>
                <a:cs typeface="Helvetica Neue Light"/>
                <a:sym typeface="Helvetica Neue Light"/>
              </a:rPr>
              <a:t>eliminamos los datos existentes</a:t>
            </a: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 previos a importar este contenido.</a:t>
            </a:r>
            <a:endParaRPr b="0" i="0" sz="16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300"/>
              <a:buFont typeface="Arial"/>
              <a:buNone/>
            </a:pPr>
            <a:r>
              <a:t/>
            </a:r>
            <a:endParaRPr b="0" i="0" sz="13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309" name="Google Shape;309;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10" name="Google Shape;310;p42"/>
          <p:cNvSpPr txBox="1"/>
          <p:nvPr/>
        </p:nvSpPr>
        <p:spPr>
          <a:xfrm>
            <a:off x="2271900" y="321575"/>
            <a:ext cx="46002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1" lang="es-419" sz="3200" u="none" cap="none" strike="noStrike">
                <a:solidFill>
                  <a:srgbClr val="000000"/>
                </a:solidFill>
                <a:latin typeface="Anton"/>
                <a:ea typeface="Anton"/>
                <a:cs typeface="Anton"/>
                <a:sym typeface="Anton"/>
              </a:rPr>
              <a:t>IMPORTAR CONTENIDO </a:t>
            </a:r>
            <a:endParaRPr b="0" i="0" sz="3200" u="none" cap="none" strike="noStrike">
              <a:solidFill>
                <a:srgbClr val="000000"/>
              </a:solidFill>
              <a:latin typeface="Anton"/>
              <a:ea typeface="Anton"/>
              <a:cs typeface="Anton"/>
              <a:sym typeface="Anton"/>
            </a:endParaRPr>
          </a:p>
        </p:txBody>
      </p:sp>
      <p:pic>
        <p:nvPicPr>
          <p:cNvPr id="311" name="Google Shape;311;p42"/>
          <p:cNvPicPr preferRelativeResize="0"/>
          <p:nvPr/>
        </p:nvPicPr>
        <p:blipFill rotWithShape="1">
          <a:blip r:embed="rId4">
            <a:alphaModFix/>
          </a:blip>
          <a:srcRect b="0" l="0" r="0" t="0"/>
          <a:stretch/>
        </p:blipFill>
        <p:spPr>
          <a:xfrm>
            <a:off x="7563100" y="222199"/>
            <a:ext cx="1343749" cy="526125"/>
          </a:xfrm>
          <a:prstGeom prst="rect">
            <a:avLst/>
          </a:prstGeom>
          <a:noFill/>
          <a:ln>
            <a:noFill/>
          </a:ln>
        </p:spPr>
      </p:pic>
      <p:sp>
        <p:nvSpPr>
          <p:cNvPr id="312" name="Google Shape;312;p42"/>
          <p:cNvSpPr/>
          <p:nvPr/>
        </p:nvSpPr>
        <p:spPr>
          <a:xfrm>
            <a:off x="242025" y="133925"/>
            <a:ext cx="933000" cy="9330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42"/>
          <p:cNvSpPr txBox="1"/>
          <p:nvPr/>
        </p:nvSpPr>
        <p:spPr>
          <a:xfrm>
            <a:off x="358525" y="222200"/>
            <a:ext cx="5988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0" i="1" lang="es-419" sz="4100" u="none" cap="none" strike="noStrike">
                <a:solidFill>
                  <a:schemeClr val="dk1"/>
                </a:solidFill>
                <a:latin typeface="Anton"/>
                <a:ea typeface="Anton"/>
                <a:cs typeface="Anton"/>
                <a:sym typeface="Anton"/>
              </a:rPr>
              <a:t>3</a:t>
            </a:r>
            <a:endParaRPr b="0" i="0" sz="2500" u="none" cap="none" strike="noStrike">
              <a:solidFill>
                <a:srgbClr val="000000"/>
              </a:solidFill>
              <a:latin typeface="Arial"/>
              <a:ea typeface="Arial"/>
              <a:cs typeface="Arial"/>
              <a:sym typeface="Arial"/>
            </a:endParaRPr>
          </a:p>
        </p:txBody>
      </p:sp>
      <p:pic>
        <p:nvPicPr>
          <p:cNvPr id="314" name="Google Shape;314;p42"/>
          <p:cNvPicPr preferRelativeResize="0"/>
          <p:nvPr/>
        </p:nvPicPr>
        <p:blipFill>
          <a:blip r:embed="rId5">
            <a:alphaModFix/>
          </a:blip>
          <a:stretch>
            <a:fillRect/>
          </a:stretch>
        </p:blipFill>
        <p:spPr>
          <a:xfrm>
            <a:off x="419650" y="2854826"/>
            <a:ext cx="7448550" cy="2181225"/>
          </a:xfrm>
          <a:prstGeom prst="rect">
            <a:avLst/>
          </a:prstGeom>
          <a:noFill/>
          <a:ln>
            <a:noFill/>
          </a:ln>
        </p:spPr>
      </p:pic>
      <p:sp>
        <p:nvSpPr>
          <p:cNvPr id="315" name="Google Shape;315;p42"/>
          <p:cNvSpPr/>
          <p:nvPr/>
        </p:nvSpPr>
        <p:spPr>
          <a:xfrm>
            <a:off x="641100" y="4274534"/>
            <a:ext cx="7107600" cy="264300"/>
          </a:xfrm>
          <a:prstGeom prst="rect">
            <a:avLst/>
          </a:prstGeom>
          <a:noFill/>
          <a:ln cap="flat" cmpd="sng" w="1905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42"/>
          <p:cNvSpPr/>
          <p:nvPr/>
        </p:nvSpPr>
        <p:spPr>
          <a:xfrm>
            <a:off x="641100" y="4565693"/>
            <a:ext cx="7107600" cy="2643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42"/>
          <p:cNvSpPr/>
          <p:nvPr/>
        </p:nvSpPr>
        <p:spPr>
          <a:xfrm>
            <a:off x="641100" y="4856005"/>
            <a:ext cx="7107600" cy="207000"/>
          </a:xfrm>
          <a:prstGeom prst="rect">
            <a:avLst/>
          </a:prstGeom>
          <a:noFill/>
          <a:ln cap="flat" cmpd="sng" w="19050">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3"/>
          <p:cNvSpPr txBox="1"/>
          <p:nvPr/>
        </p:nvSpPr>
        <p:spPr>
          <a:xfrm>
            <a:off x="677300" y="1762700"/>
            <a:ext cx="4122600" cy="2566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172549" lvl="0" marL="179999" marR="0" rtl="0" algn="l">
              <a:lnSpc>
                <a:spcPct val="150000"/>
              </a:lnSpc>
              <a:spcBef>
                <a:spcPts val="0"/>
              </a:spcBef>
              <a:spcAft>
                <a:spcPts val="0"/>
              </a:spcAft>
              <a:buClr>
                <a:srgbClr val="A6FFCA"/>
              </a:buClr>
              <a:buSzPts val="1300"/>
              <a:buFont typeface="Helvetica Neue Light"/>
              <a:buChar char="●"/>
            </a:pPr>
            <a:r>
              <a:rPr b="1" i="0" lang="es-419" sz="1400" u="none" cap="none" strike="noStrike">
                <a:solidFill>
                  <a:schemeClr val="dk1"/>
                </a:solidFill>
                <a:highlight>
                  <a:srgbClr val="FFFFFF"/>
                </a:highlight>
                <a:latin typeface="Helvetica Neue"/>
                <a:ea typeface="Helvetica Neue"/>
                <a:cs typeface="Helvetica Neue"/>
                <a:sym typeface="Helvetica Neue"/>
              </a:rPr>
              <a:t>UTF-8</a:t>
            </a: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 es el formato de mayor compatibilidad de caracteres.</a:t>
            </a:r>
            <a:endParaRPr b="0" i="0" sz="1600" u="none" cap="none" strike="noStrike">
              <a:solidFill>
                <a:schemeClr val="dk1"/>
              </a:solidFill>
              <a:highlight>
                <a:srgbClr val="EEFF41"/>
              </a:highlight>
              <a:latin typeface="Helvetica Neue Light"/>
              <a:ea typeface="Helvetica Neue Light"/>
              <a:cs typeface="Helvetica Neue Light"/>
              <a:sym typeface="Helvetica Neue Light"/>
            </a:endParaRPr>
          </a:p>
          <a:p>
            <a:pPr indent="-179999" lvl="0" marL="179999" marR="0" rtl="0" algn="l">
              <a:lnSpc>
                <a:spcPct val="150000"/>
              </a:lnSpc>
              <a:spcBef>
                <a:spcPts val="0"/>
              </a:spcBef>
              <a:spcAft>
                <a:spcPts val="0"/>
              </a:spcAft>
              <a:buClr>
                <a:srgbClr val="A6FFCA"/>
              </a:buClr>
              <a:buSzPts val="1600"/>
              <a:buFont typeface="Helvetica Neue Light"/>
              <a:buChar char="●"/>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Verificamos que coincidan los </a:t>
            </a:r>
            <a:r>
              <a:rPr b="1" i="0" lang="es-419" sz="1600" u="none" cap="none" strike="noStrike">
                <a:solidFill>
                  <a:schemeClr val="dk1"/>
                </a:solidFill>
                <a:highlight>
                  <a:srgbClr val="FFFFFF"/>
                </a:highlight>
                <a:latin typeface="Helvetica Neue"/>
                <a:ea typeface="Helvetica Neue"/>
                <a:cs typeface="Helvetica Neue"/>
                <a:sym typeface="Helvetica Neue"/>
              </a:rPr>
              <a:t>campos / contenido</a:t>
            </a:r>
            <a:r>
              <a:rPr lang="es-419" sz="1600">
                <a:solidFill>
                  <a:schemeClr val="dk1"/>
                </a:solidFill>
                <a:highlight>
                  <a:srgbClr val="FFFFFF"/>
                </a:highlight>
                <a:latin typeface="Helvetica Neue Light"/>
                <a:ea typeface="Helvetica Neue Light"/>
                <a:cs typeface="Helvetica Neue Light"/>
                <a:sym typeface="Helvetica Neue Light"/>
              </a:rPr>
              <a:t>.</a:t>
            </a:r>
            <a:endParaRPr b="0" i="0" sz="1600" u="none" cap="none" strike="noStrike">
              <a:solidFill>
                <a:schemeClr val="dk1"/>
              </a:solidFill>
              <a:highlight>
                <a:srgbClr val="3CEFAB"/>
              </a:highlight>
              <a:latin typeface="Helvetica Neue Light"/>
              <a:ea typeface="Helvetica Neue Light"/>
              <a:cs typeface="Helvetica Neue Light"/>
              <a:sym typeface="Helvetica Neue Light"/>
            </a:endParaRPr>
          </a:p>
          <a:p>
            <a:pPr indent="-179999" lvl="0" marL="179999" marR="0" rtl="0" algn="l">
              <a:lnSpc>
                <a:spcPct val="150000"/>
              </a:lnSpc>
              <a:spcBef>
                <a:spcPts val="0"/>
              </a:spcBef>
              <a:spcAft>
                <a:spcPts val="0"/>
              </a:spcAft>
              <a:buClr>
                <a:srgbClr val="A6FFCA"/>
              </a:buClr>
              <a:buSzPts val="1600"/>
              <a:buFont typeface="Helvetica Neue Light"/>
              <a:buChar char="●"/>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Validamos </a:t>
            </a:r>
            <a:r>
              <a:rPr b="1" i="0" lang="es-419" sz="1600" u="none" cap="none" strike="noStrike">
                <a:solidFill>
                  <a:schemeClr val="dk1"/>
                </a:solidFill>
                <a:highlight>
                  <a:srgbClr val="FFFFFF"/>
                </a:highlight>
                <a:latin typeface="Helvetica Neue"/>
                <a:ea typeface="Helvetica Neue"/>
                <a:cs typeface="Helvetica Neue"/>
                <a:sym typeface="Helvetica Neue"/>
              </a:rPr>
              <a:t>columnas / datos</a:t>
            </a: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 en la </a:t>
            </a:r>
            <a:r>
              <a:rPr b="0" i="0" lang="es-419" sz="1600" u="none" cap="none" strike="noStrike">
                <a:solidFill>
                  <a:schemeClr val="dk1"/>
                </a:solidFill>
                <a:latin typeface="Helvetica Neue Light"/>
                <a:ea typeface="Helvetica Neue Light"/>
                <a:cs typeface="Helvetica Neue Light"/>
                <a:sym typeface="Helvetica Neue Light"/>
              </a:rPr>
              <a:t>vista previa inferior.</a:t>
            </a:r>
            <a:endParaRPr b="0" i="0" sz="1300" u="none" cap="none" strike="noStrike">
              <a:solidFill>
                <a:schemeClr val="dk1"/>
              </a:solidFill>
              <a:latin typeface="Helvetica Neue Light"/>
              <a:ea typeface="Helvetica Neue Light"/>
              <a:cs typeface="Helvetica Neue Light"/>
              <a:sym typeface="Helvetica Neue Light"/>
            </a:endParaRPr>
          </a:p>
        </p:txBody>
      </p:sp>
      <p:pic>
        <p:nvPicPr>
          <p:cNvPr id="323" name="Google Shape;323;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24" name="Google Shape;324;p43"/>
          <p:cNvSpPr txBox="1"/>
          <p:nvPr/>
        </p:nvSpPr>
        <p:spPr>
          <a:xfrm>
            <a:off x="2271900" y="321575"/>
            <a:ext cx="46002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1" lang="es-419" sz="3200" u="none" cap="none" strike="noStrike">
                <a:solidFill>
                  <a:srgbClr val="000000"/>
                </a:solidFill>
                <a:latin typeface="Anton"/>
                <a:ea typeface="Anton"/>
                <a:cs typeface="Anton"/>
                <a:sym typeface="Anton"/>
              </a:rPr>
              <a:t>IMPORTAR CONTENIDO </a:t>
            </a:r>
            <a:endParaRPr b="0" i="0" sz="3200" u="none" cap="none" strike="noStrike">
              <a:solidFill>
                <a:srgbClr val="000000"/>
              </a:solidFill>
              <a:latin typeface="Anton"/>
              <a:ea typeface="Anton"/>
              <a:cs typeface="Anton"/>
              <a:sym typeface="Anton"/>
            </a:endParaRPr>
          </a:p>
        </p:txBody>
      </p:sp>
      <p:pic>
        <p:nvPicPr>
          <p:cNvPr id="325" name="Google Shape;325;p43"/>
          <p:cNvPicPr preferRelativeResize="0"/>
          <p:nvPr/>
        </p:nvPicPr>
        <p:blipFill rotWithShape="1">
          <a:blip r:embed="rId4">
            <a:alphaModFix/>
          </a:blip>
          <a:srcRect b="0" l="0" r="0" t="0"/>
          <a:stretch/>
        </p:blipFill>
        <p:spPr>
          <a:xfrm>
            <a:off x="7563100" y="222199"/>
            <a:ext cx="1343749" cy="526125"/>
          </a:xfrm>
          <a:prstGeom prst="rect">
            <a:avLst/>
          </a:prstGeom>
          <a:noFill/>
          <a:ln>
            <a:noFill/>
          </a:ln>
        </p:spPr>
      </p:pic>
      <p:sp>
        <p:nvSpPr>
          <p:cNvPr id="326" name="Google Shape;326;p43"/>
          <p:cNvSpPr/>
          <p:nvPr/>
        </p:nvSpPr>
        <p:spPr>
          <a:xfrm>
            <a:off x="242025" y="133925"/>
            <a:ext cx="933000" cy="9330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43"/>
          <p:cNvSpPr txBox="1"/>
          <p:nvPr/>
        </p:nvSpPr>
        <p:spPr>
          <a:xfrm>
            <a:off x="358525" y="222200"/>
            <a:ext cx="5988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0" i="1" lang="es-419" sz="4100" u="none" cap="none" strike="noStrike">
                <a:solidFill>
                  <a:schemeClr val="dk1"/>
                </a:solidFill>
                <a:latin typeface="Anton"/>
                <a:ea typeface="Anton"/>
                <a:cs typeface="Anton"/>
                <a:sym typeface="Anton"/>
              </a:rPr>
              <a:t>4</a:t>
            </a:r>
            <a:endParaRPr b="0" i="0" sz="2500" u="none" cap="none" strike="noStrike">
              <a:solidFill>
                <a:srgbClr val="000000"/>
              </a:solidFill>
              <a:latin typeface="Arial"/>
              <a:ea typeface="Arial"/>
              <a:cs typeface="Arial"/>
              <a:sym typeface="Arial"/>
            </a:endParaRPr>
          </a:p>
        </p:txBody>
      </p:sp>
      <p:sp>
        <p:nvSpPr>
          <p:cNvPr id="328" name="Google Shape;328;p43"/>
          <p:cNvSpPr txBox="1"/>
          <p:nvPr/>
        </p:nvSpPr>
        <p:spPr>
          <a:xfrm>
            <a:off x="990600" y="1066800"/>
            <a:ext cx="73620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600"/>
              <a:buFont typeface="Arial"/>
              <a:buNone/>
            </a:pPr>
            <a:r>
              <a:rPr b="0" i="0" lang="es-419" sz="1600" u="none" cap="none" strike="noStrike">
                <a:solidFill>
                  <a:schemeClr val="dk1"/>
                </a:solidFill>
                <a:highlight>
                  <a:schemeClr val="lt1"/>
                </a:highlight>
                <a:latin typeface="Helvetica Neue Light"/>
                <a:ea typeface="Helvetica Neue Light"/>
                <a:cs typeface="Helvetica Neue Light"/>
                <a:sym typeface="Helvetica Neue Light"/>
              </a:rPr>
              <a:t>El Asistente detectará el formato de archivo y hará un match estimado de contenido, el cual podremos ajustar luego.</a:t>
            </a:r>
            <a:endParaRPr b="0" i="0" sz="1400" u="none" cap="none" strike="noStrike">
              <a:solidFill>
                <a:srgbClr val="000000"/>
              </a:solidFill>
              <a:latin typeface="Arial"/>
              <a:ea typeface="Arial"/>
              <a:cs typeface="Arial"/>
              <a:sym typeface="Arial"/>
            </a:endParaRPr>
          </a:p>
        </p:txBody>
      </p:sp>
      <p:pic>
        <p:nvPicPr>
          <p:cNvPr id="329" name="Google Shape;329;p43"/>
          <p:cNvPicPr preferRelativeResize="0"/>
          <p:nvPr/>
        </p:nvPicPr>
        <p:blipFill>
          <a:blip r:embed="rId5">
            <a:alphaModFix/>
          </a:blip>
          <a:stretch>
            <a:fillRect/>
          </a:stretch>
        </p:blipFill>
        <p:spPr>
          <a:xfrm>
            <a:off x="4952300" y="2019600"/>
            <a:ext cx="3599903" cy="2487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35" name="Google Shape;335;p44"/>
          <p:cNvSpPr txBox="1"/>
          <p:nvPr/>
        </p:nvSpPr>
        <p:spPr>
          <a:xfrm>
            <a:off x="486375" y="1509900"/>
            <a:ext cx="4494900" cy="2982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Finalmente, validamos todo el proceso realizado a través del </a:t>
            </a:r>
            <a:r>
              <a:rPr b="1" i="0" lang="es-419" sz="1700" u="none" cap="none" strike="noStrike">
                <a:solidFill>
                  <a:schemeClr val="dk1"/>
                </a:solidFill>
                <a:highlight>
                  <a:srgbClr val="FFFFFF"/>
                </a:highlight>
                <a:latin typeface="Helvetica Neue"/>
                <a:ea typeface="Helvetica Neue"/>
                <a:cs typeface="Helvetica Neue"/>
                <a:sym typeface="Helvetica Neue"/>
              </a:rPr>
              <a:t>Asistente para importación</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y presionamos el botón </a:t>
            </a:r>
            <a:r>
              <a:rPr b="1" i="0" lang="es-419" sz="1700" u="none" cap="none" strike="noStrike">
                <a:solidFill>
                  <a:schemeClr val="dk1"/>
                </a:solidFill>
                <a:highlight>
                  <a:srgbClr val="FFFFFF"/>
                </a:highlight>
                <a:latin typeface="Helvetica Neue"/>
                <a:ea typeface="Helvetica Neue"/>
                <a:cs typeface="Helvetica Neue"/>
                <a:sym typeface="Helvetica Neue"/>
              </a:rPr>
              <a:t>Next</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Finalizada la importación de registros, veremos un mensaje de </a:t>
            </a:r>
            <a:r>
              <a:rPr b="1" i="0" lang="es-419" sz="1700" u="none" cap="none" strike="noStrike">
                <a:solidFill>
                  <a:schemeClr val="dk1"/>
                </a:solidFill>
                <a:highlight>
                  <a:srgbClr val="FFFFFF"/>
                </a:highlight>
                <a:latin typeface="Helvetica Neue"/>
                <a:ea typeface="Helvetica Neue"/>
                <a:cs typeface="Helvetica Neue"/>
                <a:sym typeface="Helvetica Neue"/>
              </a:rPr>
              <a:t>Mysql Workbench</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con el total de datos que se agregaron en la tabla elegida.</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336" name="Google Shape;336;p44"/>
          <p:cNvSpPr txBox="1"/>
          <p:nvPr/>
        </p:nvSpPr>
        <p:spPr>
          <a:xfrm>
            <a:off x="2271900" y="321575"/>
            <a:ext cx="46002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1" lang="es-419" sz="3200" u="none" cap="none" strike="noStrike">
                <a:solidFill>
                  <a:srgbClr val="000000"/>
                </a:solidFill>
                <a:latin typeface="Anton"/>
                <a:ea typeface="Anton"/>
                <a:cs typeface="Anton"/>
                <a:sym typeface="Anton"/>
              </a:rPr>
              <a:t>IMPORTAR CONTENIDO </a:t>
            </a:r>
            <a:endParaRPr b="0" i="0" sz="3200" u="none" cap="none" strike="noStrike">
              <a:solidFill>
                <a:srgbClr val="000000"/>
              </a:solidFill>
              <a:latin typeface="Anton"/>
              <a:ea typeface="Anton"/>
              <a:cs typeface="Anton"/>
              <a:sym typeface="Anton"/>
            </a:endParaRPr>
          </a:p>
        </p:txBody>
      </p:sp>
      <p:pic>
        <p:nvPicPr>
          <p:cNvPr id="337" name="Google Shape;337;p44"/>
          <p:cNvPicPr preferRelativeResize="0"/>
          <p:nvPr/>
        </p:nvPicPr>
        <p:blipFill rotWithShape="1">
          <a:blip r:embed="rId4">
            <a:alphaModFix/>
          </a:blip>
          <a:srcRect b="0" l="0" r="0" t="0"/>
          <a:stretch/>
        </p:blipFill>
        <p:spPr>
          <a:xfrm>
            <a:off x="7563100" y="222199"/>
            <a:ext cx="1343749" cy="526125"/>
          </a:xfrm>
          <a:prstGeom prst="rect">
            <a:avLst/>
          </a:prstGeom>
          <a:noFill/>
          <a:ln>
            <a:noFill/>
          </a:ln>
        </p:spPr>
      </p:pic>
      <p:sp>
        <p:nvSpPr>
          <p:cNvPr id="338" name="Google Shape;338;p44"/>
          <p:cNvSpPr/>
          <p:nvPr/>
        </p:nvSpPr>
        <p:spPr>
          <a:xfrm>
            <a:off x="242025" y="133925"/>
            <a:ext cx="933000" cy="9330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44"/>
          <p:cNvSpPr txBox="1"/>
          <p:nvPr/>
        </p:nvSpPr>
        <p:spPr>
          <a:xfrm>
            <a:off x="358525" y="222200"/>
            <a:ext cx="5988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0" i="1" lang="es-419" sz="4100" u="none" cap="none" strike="noStrike">
                <a:solidFill>
                  <a:schemeClr val="dk1"/>
                </a:solidFill>
                <a:latin typeface="Anton"/>
                <a:ea typeface="Anton"/>
                <a:cs typeface="Anton"/>
                <a:sym typeface="Anton"/>
              </a:rPr>
              <a:t>5</a:t>
            </a:r>
            <a:endParaRPr b="0" i="0" sz="2500" u="none" cap="none" strike="noStrike">
              <a:solidFill>
                <a:srgbClr val="000000"/>
              </a:solidFill>
              <a:latin typeface="Arial"/>
              <a:ea typeface="Arial"/>
              <a:cs typeface="Arial"/>
              <a:sym typeface="Arial"/>
            </a:endParaRPr>
          </a:p>
        </p:txBody>
      </p:sp>
      <p:pic>
        <p:nvPicPr>
          <p:cNvPr id="340" name="Google Shape;340;p44"/>
          <p:cNvPicPr preferRelativeResize="0"/>
          <p:nvPr/>
        </p:nvPicPr>
        <p:blipFill>
          <a:blip r:embed="rId5">
            <a:alphaModFix/>
          </a:blip>
          <a:stretch>
            <a:fillRect/>
          </a:stretch>
        </p:blipFill>
        <p:spPr>
          <a:xfrm>
            <a:off x="5117062" y="2224637"/>
            <a:ext cx="3919514" cy="1552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46" name="Google Shape;346;p45"/>
          <p:cNvSpPr txBox="1"/>
          <p:nvPr/>
        </p:nvSpPr>
        <p:spPr>
          <a:xfrm>
            <a:off x="546850" y="1398150"/>
            <a:ext cx="3042300" cy="2804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Refresquemos los datos de la tabla para </a:t>
            </a:r>
            <a:r>
              <a:rPr b="1" i="0" lang="es-419" sz="1600" u="none" cap="none" strike="noStrike">
                <a:solidFill>
                  <a:schemeClr val="dk1"/>
                </a:solidFill>
                <a:highlight>
                  <a:srgbClr val="FFFFFF"/>
                </a:highlight>
                <a:latin typeface="Helvetica Neue"/>
                <a:ea typeface="Helvetica Neue"/>
                <a:cs typeface="Helvetica Neue"/>
                <a:sym typeface="Helvetica Neue"/>
              </a:rPr>
              <a:t>validar la correcta importación de la información</a:t>
            </a: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a:t>
            </a:r>
            <a:endParaRPr b="0" i="0" sz="16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600"/>
              <a:buFont typeface="Arial"/>
              <a:buNone/>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Podemos incluso apreciar cómo </a:t>
            </a:r>
            <a:r>
              <a:rPr b="1" i="0" lang="es-419" sz="1600" u="none" cap="none" strike="noStrike">
                <a:solidFill>
                  <a:schemeClr val="dk1"/>
                </a:solidFill>
                <a:highlight>
                  <a:srgbClr val="FFFFFF"/>
                </a:highlight>
                <a:latin typeface="Helvetica Neue"/>
                <a:ea typeface="Helvetica Neue"/>
                <a:cs typeface="Helvetica Neue"/>
                <a:sym typeface="Helvetica Neue"/>
              </a:rPr>
              <a:t>Mysql Workbench</a:t>
            </a: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 </a:t>
            </a:r>
            <a:r>
              <a:rPr b="1" i="0" lang="es-419" sz="1600" u="none" cap="none" strike="noStrike">
                <a:solidFill>
                  <a:schemeClr val="dk1"/>
                </a:solidFill>
                <a:highlight>
                  <a:srgbClr val="FFFFFF"/>
                </a:highlight>
                <a:latin typeface="Helvetica Neue"/>
                <a:ea typeface="Helvetica Neue"/>
                <a:cs typeface="Helvetica Neue"/>
                <a:sym typeface="Helvetica Neue"/>
              </a:rPr>
              <a:t>resolvió el campo autonumérico</a:t>
            </a: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a:t>
            </a:r>
            <a:endParaRPr b="0" i="0" sz="16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347" name="Google Shape;347;p45"/>
          <p:cNvSpPr txBox="1"/>
          <p:nvPr/>
        </p:nvSpPr>
        <p:spPr>
          <a:xfrm>
            <a:off x="2271900" y="321575"/>
            <a:ext cx="46002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1" lang="es-419" sz="3200" u="none" cap="none" strike="noStrike">
                <a:solidFill>
                  <a:srgbClr val="000000"/>
                </a:solidFill>
                <a:latin typeface="Anton"/>
                <a:ea typeface="Anton"/>
                <a:cs typeface="Anton"/>
                <a:sym typeface="Anton"/>
              </a:rPr>
              <a:t>VALIDAR EL CONTENIDO </a:t>
            </a:r>
            <a:endParaRPr b="0" i="0" sz="3200" u="none" cap="none" strike="noStrike">
              <a:solidFill>
                <a:srgbClr val="000000"/>
              </a:solidFill>
              <a:latin typeface="Anton"/>
              <a:ea typeface="Anton"/>
              <a:cs typeface="Anton"/>
              <a:sym typeface="Anton"/>
            </a:endParaRPr>
          </a:p>
        </p:txBody>
      </p:sp>
      <p:pic>
        <p:nvPicPr>
          <p:cNvPr id="348" name="Google Shape;348;p45"/>
          <p:cNvPicPr preferRelativeResize="0"/>
          <p:nvPr/>
        </p:nvPicPr>
        <p:blipFill rotWithShape="1">
          <a:blip r:embed="rId4">
            <a:alphaModFix/>
          </a:blip>
          <a:srcRect b="0" l="0" r="0" t="0"/>
          <a:stretch/>
        </p:blipFill>
        <p:spPr>
          <a:xfrm>
            <a:off x="7563100" y="222199"/>
            <a:ext cx="1343749" cy="526125"/>
          </a:xfrm>
          <a:prstGeom prst="rect">
            <a:avLst/>
          </a:prstGeom>
          <a:noFill/>
          <a:ln>
            <a:noFill/>
          </a:ln>
        </p:spPr>
      </p:pic>
      <p:sp>
        <p:nvSpPr>
          <p:cNvPr id="349" name="Google Shape;349;p45"/>
          <p:cNvSpPr/>
          <p:nvPr/>
        </p:nvSpPr>
        <p:spPr>
          <a:xfrm>
            <a:off x="242025" y="133925"/>
            <a:ext cx="933000" cy="9330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45"/>
          <p:cNvSpPr txBox="1"/>
          <p:nvPr/>
        </p:nvSpPr>
        <p:spPr>
          <a:xfrm>
            <a:off x="358525" y="222200"/>
            <a:ext cx="5988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0" i="1" lang="es-419" sz="4100" u="none" cap="none" strike="noStrike">
                <a:solidFill>
                  <a:schemeClr val="dk1"/>
                </a:solidFill>
                <a:latin typeface="Anton"/>
                <a:ea typeface="Anton"/>
                <a:cs typeface="Anton"/>
                <a:sym typeface="Anton"/>
              </a:rPr>
              <a:t>6</a:t>
            </a:r>
            <a:endParaRPr b="0" i="0" sz="2500" u="none" cap="none" strike="noStrike">
              <a:solidFill>
                <a:srgbClr val="000000"/>
              </a:solidFill>
              <a:latin typeface="Arial"/>
              <a:ea typeface="Arial"/>
              <a:cs typeface="Arial"/>
              <a:sym typeface="Arial"/>
            </a:endParaRPr>
          </a:p>
        </p:txBody>
      </p:sp>
      <p:pic>
        <p:nvPicPr>
          <p:cNvPr id="351" name="Google Shape;351;p45"/>
          <p:cNvPicPr preferRelativeResize="0"/>
          <p:nvPr/>
        </p:nvPicPr>
        <p:blipFill>
          <a:blip r:embed="rId5">
            <a:alphaModFix/>
          </a:blip>
          <a:stretch>
            <a:fillRect/>
          </a:stretch>
        </p:blipFill>
        <p:spPr>
          <a:xfrm>
            <a:off x="3589150" y="1412137"/>
            <a:ext cx="5086350" cy="2867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55" name="Shape 355"/>
        <p:cNvGrpSpPr/>
        <p:nvPr/>
      </p:nvGrpSpPr>
      <p:grpSpPr>
        <a:xfrm>
          <a:off x="0" y="0"/>
          <a:ext cx="0" cy="0"/>
          <a:chOff x="0" y="0"/>
          <a:chExt cx="0" cy="0"/>
        </a:xfrm>
      </p:grpSpPr>
      <p:sp>
        <p:nvSpPr>
          <p:cNvPr id="356" name="Google Shape;356;p46"/>
          <p:cNvSpPr txBox="1"/>
          <p:nvPr/>
        </p:nvSpPr>
        <p:spPr>
          <a:xfrm>
            <a:off x="1398000" y="1830275"/>
            <a:ext cx="6348000" cy="138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¡VAMOS A PRACTICAR UN POCO!</a:t>
            </a:r>
            <a:endParaRPr i="1" sz="3600">
              <a:solidFill>
                <a:srgbClr val="121212"/>
              </a:solidFill>
              <a:latin typeface="Anton"/>
              <a:ea typeface="Anton"/>
              <a:cs typeface="Anton"/>
              <a:sym typeface="Anton"/>
            </a:endParaRPr>
          </a:p>
        </p:txBody>
      </p:sp>
      <p:pic>
        <p:nvPicPr>
          <p:cNvPr id="357" name="Google Shape;357;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47"/>
          <p:cNvSpPr txBox="1"/>
          <p:nvPr/>
        </p:nvSpPr>
        <p:spPr>
          <a:xfrm>
            <a:off x="2187450" y="1848600"/>
            <a:ext cx="4802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PREPARAR LA INFORMACIÓN</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66" name="Shape 366"/>
        <p:cNvGrpSpPr/>
        <p:nvPr/>
      </p:nvGrpSpPr>
      <p:grpSpPr>
        <a:xfrm>
          <a:off x="0" y="0"/>
          <a:ext cx="0" cy="0"/>
          <a:chOff x="0" y="0"/>
          <a:chExt cx="0" cy="0"/>
        </a:xfrm>
      </p:grpSpPr>
      <p:sp>
        <p:nvSpPr>
          <p:cNvPr id="367" name="Google Shape;367;p48"/>
          <p:cNvSpPr txBox="1"/>
          <p:nvPr/>
        </p:nvSpPr>
        <p:spPr>
          <a:xfrm>
            <a:off x="852150" y="24379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68" name="Google Shape;368;p48"/>
          <p:cNvSpPr txBox="1"/>
          <p:nvPr/>
        </p:nvSpPr>
        <p:spPr>
          <a:xfrm>
            <a:off x="-50" y="135012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1" lang="es-419" sz="4500" u="none" cap="none" strike="noStrike">
                <a:solidFill>
                  <a:schemeClr val="dk1"/>
                </a:solidFill>
                <a:latin typeface="Anton"/>
                <a:ea typeface="Anton"/>
                <a:cs typeface="Anton"/>
                <a:sym typeface="Anton"/>
              </a:rPr>
              <a:t>TRABAJAR LAS PLANILLAS DE CÁLCULO</a:t>
            </a:r>
            <a:endParaRPr b="0" i="1" sz="4000" u="none" cap="none" strike="noStrike">
              <a:solidFill>
                <a:srgbClr val="000000"/>
              </a:solidFill>
              <a:latin typeface="Anton"/>
              <a:ea typeface="Anton"/>
              <a:cs typeface="Anton"/>
              <a:sym typeface="Anton"/>
            </a:endParaRPr>
          </a:p>
        </p:txBody>
      </p:sp>
      <p:sp>
        <p:nvSpPr>
          <p:cNvPr id="369" name="Google Shape;369;p48"/>
          <p:cNvSpPr txBox="1"/>
          <p:nvPr/>
        </p:nvSpPr>
        <p:spPr>
          <a:xfrm>
            <a:off x="1130675" y="2069825"/>
            <a:ext cx="7257900" cy="2410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latin typeface="Helvetica Neue Light"/>
                <a:ea typeface="Helvetica Neue Light"/>
                <a:cs typeface="Helvetica Neue Light"/>
                <a:sym typeface="Helvetica Neue Light"/>
              </a:rPr>
              <a:t>El contenido en formato planilla de cálculo, debe ser revisado siempre, antes de ser exportado a un formato de archivo CSV, TXT o JSON.</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370" name="Google Shape;370;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71" name="Google Shape;371;p48"/>
          <p:cNvPicPr preferRelativeResize="0"/>
          <p:nvPr/>
        </p:nvPicPr>
        <p:blipFill rotWithShape="1">
          <a:blip r:embed="rId4">
            <a:alphaModFix/>
          </a:blip>
          <a:srcRect b="0" l="0" r="0" t="0"/>
          <a:stretch/>
        </p:blipFill>
        <p:spPr>
          <a:xfrm>
            <a:off x="4099338" y="320925"/>
            <a:ext cx="945325" cy="945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49"/>
          <p:cNvSpPr txBox="1"/>
          <p:nvPr/>
        </p:nvSpPr>
        <p:spPr>
          <a:xfrm>
            <a:off x="999000" y="1359175"/>
            <a:ext cx="7146000" cy="13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EEFF41"/>
                </a:solidFill>
                <a:latin typeface="Anton"/>
                <a:ea typeface="Anton"/>
                <a:cs typeface="Anton"/>
                <a:sym typeface="Anton"/>
              </a:rPr>
              <a:t>¡PARA PENSAR!</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s-419" sz="2000" u="none" cap="none" strike="noStrike">
                <a:solidFill>
                  <a:schemeClr val="lt1"/>
                </a:solidFill>
                <a:latin typeface="Helvetica Neue Light"/>
                <a:ea typeface="Helvetica Neue Light"/>
                <a:cs typeface="Helvetica Neue Light"/>
                <a:sym typeface="Helvetica Neue Light"/>
              </a:rPr>
              <a:t>¿</a:t>
            </a:r>
            <a:r>
              <a:rPr i="1" lang="es-419" sz="2000">
                <a:solidFill>
                  <a:schemeClr val="lt1"/>
                </a:solidFill>
                <a:latin typeface="Helvetica Neue Light"/>
                <a:ea typeface="Helvetica Neue Light"/>
                <a:cs typeface="Helvetica Neue Light"/>
                <a:sym typeface="Helvetica Neue Light"/>
              </a:rPr>
              <a:t>Qué tipo de errores creen que vamos a encontrar cuando pasemos de un archivo excel a un archivos CSV</a:t>
            </a:r>
            <a:r>
              <a:rPr b="0" i="1" lang="es-419" sz="2000" u="none" cap="none" strike="noStrike">
                <a:solidFill>
                  <a:schemeClr val="lt1"/>
                </a:solidFill>
                <a:latin typeface="Helvetica Neue Light"/>
                <a:ea typeface="Helvetica Neue Light"/>
                <a:cs typeface="Helvetica Neue Light"/>
                <a:sym typeface="Helvetica Neue Light"/>
              </a:rPr>
              <a:t>?</a:t>
            </a:r>
            <a:endParaRPr i="1" sz="2000">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1000"/>
              </a:spcBef>
              <a:spcAft>
                <a:spcPts val="0"/>
              </a:spcAft>
              <a:buClr>
                <a:srgbClr val="000000"/>
              </a:buClr>
              <a:buSzPts val="2000"/>
              <a:buFont typeface="Arial"/>
              <a:buNone/>
            </a:pPr>
            <a:r>
              <a:rPr i="1" lang="es-419" sz="2000">
                <a:solidFill>
                  <a:schemeClr val="lt1"/>
                </a:solidFill>
                <a:latin typeface="Helvetica Neue Light"/>
                <a:ea typeface="Helvetica Neue Light"/>
                <a:cs typeface="Helvetica Neue Light"/>
                <a:sym typeface="Helvetica Neue Light"/>
              </a:rPr>
              <a:t>¿Y de CSV a mysql?</a:t>
            </a:r>
            <a:endParaRPr b="0" i="0" sz="2000" u="none" cap="none" strike="noStrike">
              <a:solidFill>
                <a:srgbClr val="E8E7E3"/>
              </a:solidFill>
              <a:latin typeface="Helvetica Neue Light"/>
              <a:ea typeface="Helvetica Neue Light"/>
              <a:cs typeface="Helvetica Neue Light"/>
              <a:sym typeface="Helvetica Neue Light"/>
            </a:endParaRPr>
          </a:p>
        </p:txBody>
      </p:sp>
      <p:pic>
        <p:nvPicPr>
          <p:cNvPr id="377" name="Google Shape;377;p49"/>
          <p:cNvPicPr preferRelativeResize="0"/>
          <p:nvPr/>
        </p:nvPicPr>
        <p:blipFill rotWithShape="1">
          <a:blip r:embed="rId4">
            <a:alphaModFix/>
          </a:blip>
          <a:srcRect b="0" l="0" r="0" t="0"/>
          <a:stretch/>
        </p:blipFill>
        <p:spPr>
          <a:xfrm>
            <a:off x="3978738" y="0"/>
            <a:ext cx="1186525" cy="1186525"/>
          </a:xfrm>
          <a:prstGeom prst="rect">
            <a:avLst/>
          </a:prstGeom>
          <a:noFill/>
          <a:ln>
            <a:noFill/>
          </a:ln>
        </p:spPr>
      </p:pic>
      <p:sp>
        <p:nvSpPr>
          <p:cNvPr id="378" name="Google Shape;378;p49"/>
          <p:cNvSpPr txBox="1"/>
          <p:nvPr/>
        </p:nvSpPr>
        <p:spPr>
          <a:xfrm>
            <a:off x="2476500" y="4501500"/>
            <a:ext cx="4191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600" u="sng">
                <a:solidFill>
                  <a:schemeClr val="lt1"/>
                </a:solidFill>
                <a:latin typeface="Helvetica Neue Light"/>
                <a:ea typeface="Helvetica Neue Light"/>
                <a:cs typeface="Helvetica Neue Light"/>
                <a:sym typeface="Helvetica Neue Light"/>
              </a:rPr>
              <a:t>CONTESTA EN EL CHAT</a:t>
            </a:r>
            <a:endParaRPr/>
          </a:p>
        </p:txBody>
      </p:sp>
      <p:pic>
        <p:nvPicPr>
          <p:cNvPr id="379" name="Google Shape;379;p49"/>
          <p:cNvPicPr preferRelativeResize="0"/>
          <p:nvPr/>
        </p:nvPicPr>
        <p:blipFill>
          <a:blip r:embed="rId5">
            <a:alphaModFix/>
          </a:blip>
          <a:stretch>
            <a:fillRect/>
          </a:stretch>
        </p:blipFill>
        <p:spPr>
          <a:xfrm>
            <a:off x="3250544" y="3143377"/>
            <a:ext cx="1063332" cy="989100"/>
          </a:xfrm>
          <a:prstGeom prst="rect">
            <a:avLst/>
          </a:prstGeom>
          <a:noFill/>
          <a:ln>
            <a:noFill/>
          </a:ln>
        </p:spPr>
      </p:pic>
      <p:pic>
        <p:nvPicPr>
          <p:cNvPr id="380" name="Google Shape;380;p49"/>
          <p:cNvPicPr preferRelativeResize="0"/>
          <p:nvPr/>
        </p:nvPicPr>
        <p:blipFill rotWithShape="1">
          <a:blip r:embed="rId6">
            <a:alphaModFix/>
          </a:blip>
          <a:srcRect b="0" l="0" r="0" t="0"/>
          <a:stretch/>
        </p:blipFill>
        <p:spPr>
          <a:xfrm>
            <a:off x="4904353" y="3143375"/>
            <a:ext cx="989100" cy="989100"/>
          </a:xfrm>
          <a:prstGeom prst="rect">
            <a:avLst/>
          </a:prstGeom>
          <a:noFill/>
          <a:ln>
            <a:noFill/>
          </a:ln>
        </p:spPr>
      </p:pic>
      <p:sp>
        <p:nvSpPr>
          <p:cNvPr id="381" name="Google Shape;381;p49"/>
          <p:cNvSpPr/>
          <p:nvPr/>
        </p:nvSpPr>
        <p:spPr>
          <a:xfrm>
            <a:off x="4487225" y="3275525"/>
            <a:ext cx="327300" cy="724800"/>
          </a:xfrm>
          <a:prstGeom prst="rightArrow">
            <a:avLst>
              <a:gd fmla="val 50000" name="adj1"/>
              <a:gd fmla="val 50000" name="adj2"/>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595959"/>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0"/>
          <p:cNvSpPr txBox="1"/>
          <p:nvPr/>
        </p:nvSpPr>
        <p:spPr>
          <a:xfrm>
            <a:off x="414250" y="3460975"/>
            <a:ext cx="8340000" cy="849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El primer paso a revisar en la planilla de cálculo, es que la información que </a:t>
            </a:r>
            <a:r>
              <a:rPr lang="es-419" sz="1700">
                <a:solidFill>
                  <a:schemeClr val="dk1"/>
                </a:solidFill>
                <a:highlight>
                  <a:srgbClr val="FFFFFF"/>
                </a:highlight>
                <a:latin typeface="Helvetica Neue Light"/>
                <a:ea typeface="Helvetica Neue Light"/>
                <a:cs typeface="Helvetica Neue Light"/>
                <a:sym typeface="Helvetica Neue Light"/>
              </a:rPr>
              <a:t>exportamos</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a </a:t>
            </a:r>
            <a:r>
              <a:rPr b="1" i="0" lang="es-419" sz="1700" u="none" cap="none" strike="noStrike">
                <a:solidFill>
                  <a:schemeClr val="dk1"/>
                </a:solidFill>
                <a:highlight>
                  <a:srgbClr val="FFFFFF"/>
                </a:highlight>
                <a:latin typeface="Helvetica Neue"/>
                <a:ea typeface="Helvetica Neue"/>
                <a:cs typeface="Helvetica Neue"/>
                <a:sym typeface="Helvetica Neue"/>
              </a:rPr>
              <a:t>CSV</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a:t>
            </a:r>
            <a:r>
              <a:rPr b="1" i="0" lang="es-419" sz="1700" u="none" cap="none" strike="noStrike">
                <a:solidFill>
                  <a:schemeClr val="dk1"/>
                </a:solidFill>
                <a:highlight>
                  <a:srgbClr val="FFFFFF"/>
                </a:highlight>
                <a:latin typeface="Helvetica Neue"/>
                <a:ea typeface="Helvetica Neue"/>
                <a:cs typeface="Helvetica Neue"/>
                <a:sym typeface="Helvetica Neue"/>
              </a:rPr>
              <a:t>TXT</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o </a:t>
            </a:r>
            <a:r>
              <a:rPr b="1" i="0" lang="es-419" sz="1700" u="none" cap="none" strike="noStrike">
                <a:solidFill>
                  <a:schemeClr val="dk1"/>
                </a:solidFill>
                <a:highlight>
                  <a:srgbClr val="FFFFFF"/>
                </a:highlight>
                <a:latin typeface="Helvetica Neue"/>
                <a:ea typeface="Helvetica Neue"/>
                <a:cs typeface="Helvetica Neue"/>
                <a:sym typeface="Helvetica Neue"/>
              </a:rPr>
              <a:t>JSON</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debe coincidir en columnas con la tabla de </a:t>
            </a:r>
            <a:r>
              <a:rPr lang="es-419" sz="1700">
                <a:solidFill>
                  <a:schemeClr val="dk1"/>
                </a:solidFill>
                <a:highlight>
                  <a:srgbClr val="FFFFFF"/>
                </a:highlight>
                <a:latin typeface="Helvetica Neue Light"/>
                <a:ea typeface="Helvetica Neue Light"/>
                <a:cs typeface="Helvetica Neue Light"/>
                <a:sym typeface="Helvetica Neue Light"/>
              </a:rPr>
              <a:t>DB</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en la cual se almacenará.</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387" name="Google Shape;387;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88" name="Google Shape;388;p50"/>
          <p:cNvSpPr txBox="1"/>
          <p:nvPr/>
        </p:nvSpPr>
        <p:spPr>
          <a:xfrm>
            <a:off x="1447575" y="433025"/>
            <a:ext cx="65574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s-419" sz="3200">
                <a:latin typeface="Anton"/>
                <a:ea typeface="Anton"/>
                <a:cs typeface="Anton"/>
                <a:sym typeface="Anton"/>
              </a:rPr>
              <a:t>CONSIDERACIÓN</a:t>
            </a:r>
            <a:r>
              <a:rPr i="1" lang="es-419" sz="3200">
                <a:latin typeface="Anton"/>
                <a:ea typeface="Anton"/>
                <a:cs typeface="Anton"/>
                <a:sym typeface="Anton"/>
              </a:rPr>
              <a:t> 1: REVISAR COLUMNAS </a:t>
            </a:r>
            <a:endParaRPr b="0" i="0" sz="3200" u="none" cap="none" strike="noStrike">
              <a:solidFill>
                <a:srgbClr val="000000"/>
              </a:solidFill>
              <a:latin typeface="Anton"/>
              <a:ea typeface="Anton"/>
              <a:cs typeface="Anton"/>
              <a:sym typeface="Anton"/>
            </a:endParaRPr>
          </a:p>
        </p:txBody>
      </p:sp>
      <p:pic>
        <p:nvPicPr>
          <p:cNvPr id="389" name="Google Shape;389;p50"/>
          <p:cNvPicPr preferRelativeResize="0"/>
          <p:nvPr/>
        </p:nvPicPr>
        <p:blipFill rotWithShape="1">
          <a:blip r:embed="rId4">
            <a:alphaModFix/>
          </a:blip>
          <a:srcRect b="0" l="0" r="0" t="0"/>
          <a:stretch/>
        </p:blipFill>
        <p:spPr>
          <a:xfrm>
            <a:off x="1622713" y="1879199"/>
            <a:ext cx="6207124" cy="1385100"/>
          </a:xfrm>
          <a:prstGeom prst="rect">
            <a:avLst/>
          </a:prstGeom>
          <a:noFill/>
          <a:ln>
            <a:noFill/>
          </a:ln>
          <a:effectLst>
            <a:outerShdw blurRad="257175" rotWithShape="0" algn="bl" dir="5400000" dist="19050">
              <a:srgbClr val="000000">
                <a:alpha val="49800"/>
              </a:srgbClr>
            </a:outerShdw>
          </a:effectLst>
        </p:spPr>
      </p:pic>
      <p:pic>
        <p:nvPicPr>
          <p:cNvPr id="390" name="Google Shape;390;p50"/>
          <p:cNvPicPr preferRelativeResize="0"/>
          <p:nvPr/>
        </p:nvPicPr>
        <p:blipFill rotWithShape="1">
          <a:blip r:embed="rId5">
            <a:alphaModFix/>
          </a:blip>
          <a:srcRect b="0" l="0" r="0" t="0"/>
          <a:stretch/>
        </p:blipFill>
        <p:spPr>
          <a:xfrm>
            <a:off x="8037325" y="222625"/>
            <a:ext cx="903525" cy="903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1"/>
          <p:cNvSpPr txBox="1"/>
          <p:nvPr/>
        </p:nvSpPr>
        <p:spPr>
          <a:xfrm>
            <a:off x="414250" y="2356875"/>
            <a:ext cx="8340000" cy="2008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Revisemos todo el contenido en formato texto. Debemos evitar que dentro de éste venga, por ejemplo, </a:t>
            </a:r>
            <a:r>
              <a:rPr b="1" i="0" lang="es-419" sz="1600" u="none" cap="none" strike="noStrike">
                <a:solidFill>
                  <a:schemeClr val="dk1"/>
                </a:solidFill>
                <a:highlight>
                  <a:srgbClr val="FFFFFF"/>
                </a:highlight>
                <a:latin typeface="Helvetica Neue"/>
                <a:ea typeface="Helvetica Neue"/>
                <a:cs typeface="Helvetica Neue"/>
                <a:sym typeface="Helvetica Neue"/>
              </a:rPr>
              <a:t>una coma</a:t>
            </a: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 </a:t>
            </a:r>
            <a:r>
              <a:rPr lang="es-419" sz="1600">
                <a:solidFill>
                  <a:schemeClr val="dk1"/>
                </a:solidFill>
                <a:highlight>
                  <a:srgbClr val="FFFFFF"/>
                </a:highlight>
                <a:latin typeface="Helvetica Neue Light"/>
                <a:ea typeface="Helvetica Neue Light"/>
                <a:cs typeface="Helvetica Neue Light"/>
                <a:sym typeface="Helvetica Neue Light"/>
              </a:rPr>
              <a:t>Para resolver el caso donde tengamos comas, tenemos dos opciones:</a:t>
            </a:r>
            <a:endParaRPr sz="1600">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lang="es-419" sz="1600">
                <a:solidFill>
                  <a:schemeClr val="dk1"/>
                </a:solidFill>
                <a:highlight>
                  <a:srgbClr val="FFFFFF"/>
                </a:highlight>
                <a:latin typeface="Helvetica Neue Light"/>
                <a:ea typeface="Helvetica Neue Light"/>
                <a:cs typeface="Helvetica Neue Light"/>
                <a:sym typeface="Helvetica Neue Light"/>
              </a:rPr>
              <a:t>Opción 1: Buscar y </a:t>
            </a:r>
            <a:r>
              <a:rPr b="1" lang="es-419" sz="1600">
                <a:solidFill>
                  <a:schemeClr val="dk1"/>
                </a:solidFill>
                <a:highlight>
                  <a:srgbClr val="FFFFFF"/>
                </a:highlight>
                <a:latin typeface="Helvetica Neue"/>
                <a:ea typeface="Helvetica Neue"/>
                <a:cs typeface="Helvetica Neue"/>
                <a:sym typeface="Helvetica Neue"/>
              </a:rPr>
              <a:t>reemplazar las comas por otro carácter</a:t>
            </a:r>
            <a:endParaRPr b="1" sz="1600">
              <a:solidFill>
                <a:schemeClr val="dk1"/>
              </a:solidFill>
              <a:highlight>
                <a:srgbClr val="FFFFFF"/>
              </a:highlight>
              <a:latin typeface="Helvetica Neue"/>
              <a:ea typeface="Helvetica Neue"/>
              <a:cs typeface="Helvetica Neue"/>
              <a:sym typeface="Helvetica Neue"/>
            </a:endParaRPr>
          </a:p>
          <a:p>
            <a:pPr indent="0" lvl="0" marL="0" marR="0" rtl="0" algn="ctr">
              <a:lnSpc>
                <a:spcPct val="150000"/>
              </a:lnSpc>
              <a:spcBef>
                <a:spcPts val="0"/>
              </a:spcBef>
              <a:spcAft>
                <a:spcPts val="0"/>
              </a:spcAft>
              <a:buClr>
                <a:srgbClr val="000000"/>
              </a:buClr>
              <a:buSzPts val="1800"/>
              <a:buFont typeface="Arial"/>
              <a:buNone/>
            </a:pPr>
            <a:r>
              <a:rPr lang="es-419" sz="1600">
                <a:solidFill>
                  <a:schemeClr val="dk1"/>
                </a:solidFill>
                <a:highlight>
                  <a:srgbClr val="FFFFFF"/>
                </a:highlight>
                <a:latin typeface="Helvetica Neue Light"/>
                <a:ea typeface="Helvetica Neue Light"/>
                <a:cs typeface="Helvetica Neue Light"/>
                <a:sym typeface="Helvetica Neue Light"/>
              </a:rPr>
              <a:t>Opción 2:</a:t>
            </a: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 </a:t>
            </a:r>
            <a:r>
              <a:rPr lang="es-419" sz="1600">
                <a:solidFill>
                  <a:schemeClr val="dk1"/>
                </a:solidFill>
                <a:highlight>
                  <a:srgbClr val="FFFFFF"/>
                </a:highlight>
                <a:latin typeface="Helvetica Neue Light"/>
                <a:ea typeface="Helvetica Neue Light"/>
                <a:cs typeface="Helvetica Neue Light"/>
                <a:sym typeface="Helvetica Neue Light"/>
              </a:rPr>
              <a:t>Buscar y anteponer un</a:t>
            </a: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 </a:t>
            </a:r>
            <a:r>
              <a:rPr b="1" lang="es-419" sz="1600">
                <a:solidFill>
                  <a:schemeClr val="dk1"/>
                </a:solidFill>
                <a:highlight>
                  <a:srgbClr val="FFFFFF"/>
                </a:highlight>
                <a:latin typeface="Helvetica Neue"/>
                <a:ea typeface="Helvetica Neue"/>
                <a:cs typeface="Helvetica Neue"/>
                <a:sym typeface="Helvetica Neue"/>
              </a:rPr>
              <a:t>carácter</a:t>
            </a:r>
            <a:r>
              <a:rPr b="1" i="0" lang="es-419" sz="1600" u="none" cap="none" strike="noStrike">
                <a:solidFill>
                  <a:schemeClr val="dk1"/>
                </a:solidFill>
                <a:highlight>
                  <a:srgbClr val="FFFFFF"/>
                </a:highlight>
                <a:latin typeface="Helvetica Neue"/>
                <a:ea typeface="Helvetica Neue"/>
                <a:cs typeface="Helvetica Neue"/>
                <a:sym typeface="Helvetica Neue"/>
              </a:rPr>
              <a:t> de escape</a:t>
            </a:r>
            <a:r>
              <a:rPr lang="es-419" sz="1600">
                <a:solidFill>
                  <a:schemeClr val="dk1"/>
                </a:solidFill>
                <a:highlight>
                  <a:srgbClr val="FFFFFF"/>
                </a:highlight>
                <a:latin typeface="Helvetica Neue Light"/>
                <a:ea typeface="Helvetica Neue Light"/>
                <a:cs typeface="Helvetica Neue Light"/>
                <a:sym typeface="Helvetica Neue Light"/>
              </a:rPr>
              <a:t> </a:t>
            </a:r>
            <a:r>
              <a:rPr lang="es-419" sz="1600">
                <a:solidFill>
                  <a:schemeClr val="dk1"/>
                </a:solidFill>
                <a:highlight>
                  <a:schemeClr val="lt1"/>
                </a:highlight>
                <a:latin typeface="Helvetica Neue Light"/>
                <a:ea typeface="Helvetica Neue Light"/>
                <a:cs typeface="Helvetica Neue Light"/>
                <a:sym typeface="Helvetica Neue Light"/>
              </a:rPr>
              <a:t>a las comas</a:t>
            </a:r>
            <a:endParaRPr b="0" i="0" sz="16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396" name="Google Shape;396;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97" name="Google Shape;397;p51"/>
          <p:cNvPicPr preferRelativeResize="0"/>
          <p:nvPr/>
        </p:nvPicPr>
        <p:blipFill rotWithShape="1">
          <a:blip r:embed="rId4">
            <a:alphaModFix/>
          </a:blip>
          <a:srcRect b="37909" l="13388" r="32580" t="15318"/>
          <a:stretch/>
        </p:blipFill>
        <p:spPr>
          <a:xfrm>
            <a:off x="2712013" y="1291075"/>
            <a:ext cx="4024776" cy="777525"/>
          </a:xfrm>
          <a:prstGeom prst="rect">
            <a:avLst/>
          </a:prstGeom>
          <a:noFill/>
          <a:ln>
            <a:noFill/>
          </a:ln>
          <a:effectLst>
            <a:outerShdw blurRad="257175" rotWithShape="0" algn="bl" dir="5400000" dist="19050">
              <a:srgbClr val="000000">
                <a:alpha val="49800"/>
              </a:srgbClr>
            </a:outerShdw>
          </a:effectLst>
        </p:spPr>
      </p:pic>
      <p:pic>
        <p:nvPicPr>
          <p:cNvPr id="398" name="Google Shape;398;p51"/>
          <p:cNvPicPr preferRelativeResize="0"/>
          <p:nvPr/>
        </p:nvPicPr>
        <p:blipFill rotWithShape="1">
          <a:blip r:embed="rId5">
            <a:alphaModFix/>
          </a:blip>
          <a:srcRect b="0" l="0" r="0" t="0"/>
          <a:stretch/>
        </p:blipFill>
        <p:spPr>
          <a:xfrm>
            <a:off x="8037325" y="222625"/>
            <a:ext cx="903525" cy="903525"/>
          </a:xfrm>
          <a:prstGeom prst="rect">
            <a:avLst/>
          </a:prstGeom>
          <a:noFill/>
          <a:ln>
            <a:noFill/>
          </a:ln>
        </p:spPr>
      </p:pic>
      <p:sp>
        <p:nvSpPr>
          <p:cNvPr id="399" name="Google Shape;399;p51"/>
          <p:cNvSpPr txBox="1"/>
          <p:nvPr/>
        </p:nvSpPr>
        <p:spPr>
          <a:xfrm>
            <a:off x="1447575" y="433025"/>
            <a:ext cx="65574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s-419" sz="3200">
                <a:latin typeface="Anton"/>
                <a:ea typeface="Anton"/>
                <a:cs typeface="Anton"/>
                <a:sym typeface="Anton"/>
              </a:rPr>
              <a:t>CONSIDERACIÓN</a:t>
            </a:r>
            <a:r>
              <a:rPr i="1" lang="es-419" sz="3200">
                <a:latin typeface="Anton"/>
                <a:ea typeface="Anton"/>
                <a:cs typeface="Anton"/>
                <a:sym typeface="Anton"/>
              </a:rPr>
              <a:t> 2: REVISAR COMAS</a:t>
            </a:r>
            <a:endParaRPr b="0" i="0" sz="3200" u="none" cap="none" strike="noStrike">
              <a:solidFill>
                <a:srgbClr val="000000"/>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 name="Shape 75"/>
        <p:cNvGrpSpPr/>
        <p:nvPr/>
      </p:nvGrpSpPr>
      <p:grpSpPr>
        <a:xfrm>
          <a:off x="0" y="0"/>
          <a:ext cx="0" cy="0"/>
          <a:chOff x="0" y="0"/>
          <a:chExt cx="0" cy="0"/>
        </a:xfrm>
      </p:grpSpPr>
      <p:sp>
        <p:nvSpPr>
          <p:cNvPr id="76" name="Google Shape;76;p16"/>
          <p:cNvSpPr txBox="1"/>
          <p:nvPr>
            <p:ph type="ctrTitle"/>
          </p:nvPr>
        </p:nvSpPr>
        <p:spPr>
          <a:xfrm>
            <a:off x="176575" y="199288"/>
            <a:ext cx="7552800" cy="422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4500"/>
              <a:buNone/>
            </a:pPr>
            <a:r>
              <a:rPr i="1" lang="es-419" sz="2000">
                <a:latin typeface="Anton"/>
                <a:ea typeface="Anton"/>
                <a:cs typeface="Anton"/>
                <a:sym typeface="Anton"/>
              </a:rPr>
              <a:t>MAPA DE CONCEPTOS CLASE 13</a:t>
            </a:r>
            <a:endParaRPr i="1" sz="2000">
              <a:latin typeface="Anton"/>
              <a:ea typeface="Anton"/>
              <a:cs typeface="Anton"/>
              <a:sym typeface="Anton"/>
            </a:endParaRPr>
          </a:p>
        </p:txBody>
      </p:sp>
      <p:pic>
        <p:nvPicPr>
          <p:cNvPr id="77" name="Google Shape;77;p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8" name="Google Shape;78;p16"/>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79" name="Google Shape;79;p16"/>
          <p:cNvSpPr/>
          <p:nvPr/>
        </p:nvSpPr>
        <p:spPr>
          <a:xfrm>
            <a:off x="3457000" y="3443358"/>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Light"/>
                <a:ea typeface="Helvetica Neue Light"/>
                <a:cs typeface="Helvetica Neue Light"/>
                <a:sym typeface="Helvetica Neue Light"/>
              </a:rPr>
              <a:t>IMPORTAR MEDIANTE LA CONSOLA</a:t>
            </a:r>
            <a:endParaRPr b="0" i="0" sz="1100" u="none" cap="none" strike="noStrike">
              <a:solidFill>
                <a:srgbClr val="222222"/>
              </a:solidFill>
              <a:latin typeface="Helvetica Neue Light"/>
              <a:ea typeface="Helvetica Neue Light"/>
              <a:cs typeface="Helvetica Neue Light"/>
              <a:sym typeface="Helvetica Neue Light"/>
            </a:endParaRPr>
          </a:p>
        </p:txBody>
      </p:sp>
      <p:sp>
        <p:nvSpPr>
          <p:cNvPr id="80" name="Google Shape;80;p16"/>
          <p:cNvSpPr/>
          <p:nvPr/>
        </p:nvSpPr>
        <p:spPr>
          <a:xfrm>
            <a:off x="1063647" y="245160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FFFFFF"/>
                </a:solidFill>
                <a:latin typeface="Helvetica Neue Light"/>
                <a:ea typeface="Helvetica Neue Light"/>
                <a:cs typeface="Helvetica Neue Light"/>
                <a:sym typeface="Helvetica Neue Light"/>
              </a:rPr>
              <a:t>IMPORTACIÓN DE DATOS</a:t>
            </a:r>
            <a:endParaRPr b="0" i="0" sz="1100" u="none" cap="none" strike="noStrike">
              <a:solidFill>
                <a:srgbClr val="FFFFFF"/>
              </a:solidFill>
              <a:latin typeface="Helvetica Neue Light"/>
              <a:ea typeface="Helvetica Neue Light"/>
              <a:cs typeface="Helvetica Neue Light"/>
              <a:sym typeface="Helvetica Neue Light"/>
            </a:endParaRPr>
          </a:p>
        </p:txBody>
      </p:sp>
      <p:sp>
        <p:nvSpPr>
          <p:cNvPr id="81" name="Google Shape;81;p16"/>
          <p:cNvSpPr/>
          <p:nvPr/>
        </p:nvSpPr>
        <p:spPr>
          <a:xfrm>
            <a:off x="3457000" y="1550700"/>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Light"/>
                <a:ea typeface="Helvetica Neue Light"/>
                <a:cs typeface="Helvetica Neue Light"/>
                <a:sym typeface="Helvetica Neue Light"/>
              </a:rPr>
              <a:t>ASISTENTE DE IMPORTACIÓN</a:t>
            </a:r>
            <a:endParaRPr b="0" i="0" sz="1100" u="none" cap="none" strike="noStrike">
              <a:solidFill>
                <a:srgbClr val="222222"/>
              </a:solidFill>
              <a:latin typeface="Helvetica Neue Light"/>
              <a:ea typeface="Helvetica Neue Light"/>
              <a:cs typeface="Helvetica Neue Light"/>
              <a:sym typeface="Helvetica Neue Light"/>
            </a:endParaRPr>
          </a:p>
        </p:txBody>
      </p:sp>
      <p:cxnSp>
        <p:nvCxnSpPr>
          <p:cNvPr id="82" name="Google Shape;82;p16"/>
          <p:cNvCxnSpPr>
            <a:stCxn id="80" idx="3"/>
            <a:endCxn id="81" idx="1"/>
          </p:cNvCxnSpPr>
          <p:nvPr/>
        </p:nvCxnSpPr>
        <p:spPr>
          <a:xfrm flipH="1" rot="10800000">
            <a:off x="2516547" y="1851903"/>
            <a:ext cx="940500" cy="900900"/>
          </a:xfrm>
          <a:prstGeom prst="bentConnector3">
            <a:avLst>
              <a:gd fmla="val 49998" name="adj1"/>
            </a:avLst>
          </a:prstGeom>
          <a:noFill/>
          <a:ln cap="flat" cmpd="sng" w="9525">
            <a:solidFill>
              <a:srgbClr val="CCCCCC"/>
            </a:solidFill>
            <a:prstDash val="solid"/>
            <a:round/>
            <a:headEnd len="sm" w="sm" type="none"/>
            <a:tailEnd len="med" w="med" type="oval"/>
          </a:ln>
        </p:spPr>
      </p:cxnSp>
      <p:cxnSp>
        <p:nvCxnSpPr>
          <p:cNvPr id="83" name="Google Shape;83;p16"/>
          <p:cNvCxnSpPr>
            <a:stCxn id="80" idx="3"/>
            <a:endCxn id="79" idx="1"/>
          </p:cNvCxnSpPr>
          <p:nvPr/>
        </p:nvCxnSpPr>
        <p:spPr>
          <a:xfrm>
            <a:off x="2516547" y="2752803"/>
            <a:ext cx="940500" cy="991800"/>
          </a:xfrm>
          <a:prstGeom prst="bentConnector3">
            <a:avLst>
              <a:gd fmla="val 49998" name="adj1"/>
            </a:avLst>
          </a:prstGeom>
          <a:noFill/>
          <a:ln cap="flat" cmpd="sng" w="9525">
            <a:solidFill>
              <a:srgbClr val="CCCCCC"/>
            </a:solidFill>
            <a:prstDash val="solid"/>
            <a:round/>
            <a:headEnd len="sm" w="sm" type="none"/>
            <a:tailEnd len="med" w="med" type="oval"/>
          </a:ln>
        </p:spPr>
      </p:cxnSp>
      <p:sp>
        <p:nvSpPr>
          <p:cNvPr id="84" name="Google Shape;84;p16"/>
          <p:cNvSpPr/>
          <p:nvPr/>
        </p:nvSpPr>
        <p:spPr>
          <a:xfrm>
            <a:off x="6422525" y="2270552"/>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Light"/>
                <a:ea typeface="Helvetica Neue Light"/>
                <a:cs typeface="Helvetica Neue Light"/>
                <a:sym typeface="Helvetica Neue Light"/>
              </a:rPr>
              <a:t>OPTIMIZACIÓN</a:t>
            </a:r>
            <a:endParaRPr b="0" i="0" sz="1100" u="none" cap="none" strike="noStrike">
              <a:solidFill>
                <a:srgbClr val="222222"/>
              </a:solidFill>
              <a:latin typeface="Helvetica Neue Light"/>
              <a:ea typeface="Helvetica Neue Light"/>
              <a:cs typeface="Helvetica Neue Light"/>
              <a:sym typeface="Helvetica Neue Light"/>
            </a:endParaRPr>
          </a:p>
        </p:txBody>
      </p:sp>
      <p:sp>
        <p:nvSpPr>
          <p:cNvPr id="85" name="Google Shape;85;p16"/>
          <p:cNvSpPr/>
          <p:nvPr/>
        </p:nvSpPr>
        <p:spPr>
          <a:xfrm>
            <a:off x="6422538" y="3082092"/>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419" sz="1100" u="none" cap="none" strike="noStrike">
                <a:solidFill>
                  <a:srgbClr val="222222"/>
                </a:solidFill>
                <a:latin typeface="Helvetica Neue Light"/>
                <a:ea typeface="Helvetica Neue Light"/>
                <a:cs typeface="Helvetica Neue Light"/>
                <a:sym typeface="Helvetica Neue Light"/>
              </a:rPr>
              <a:t>EL COMANDO </a:t>
            </a:r>
            <a:r>
              <a:rPr b="0" i="0" lang="es-419" sz="1300" u="none" cap="none" strike="noStrike">
                <a:solidFill>
                  <a:srgbClr val="222222"/>
                </a:solidFill>
                <a:latin typeface="Consolas"/>
                <a:ea typeface="Consolas"/>
                <a:cs typeface="Consolas"/>
                <a:sym typeface="Consolas"/>
              </a:rPr>
              <a:t>mysql</a:t>
            </a:r>
            <a:endParaRPr b="0" i="0" sz="1300" u="none" cap="none" strike="noStrike">
              <a:solidFill>
                <a:srgbClr val="222222"/>
              </a:solidFill>
              <a:latin typeface="Consolas"/>
              <a:ea typeface="Consolas"/>
              <a:cs typeface="Consolas"/>
              <a:sym typeface="Consolas"/>
            </a:endParaRPr>
          </a:p>
        </p:txBody>
      </p:sp>
      <p:sp>
        <p:nvSpPr>
          <p:cNvPr id="86" name="Google Shape;86;p16"/>
          <p:cNvSpPr/>
          <p:nvPr/>
        </p:nvSpPr>
        <p:spPr>
          <a:xfrm>
            <a:off x="6422525" y="830823"/>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Light"/>
                <a:ea typeface="Helvetica Neue Light"/>
                <a:cs typeface="Helvetica Neue Light"/>
                <a:sym typeface="Helvetica Neue Light"/>
              </a:rPr>
              <a:t>ARCHIVOS CSV</a:t>
            </a:r>
            <a:endParaRPr b="0" i="0" sz="1100" u="none" cap="none" strike="noStrike">
              <a:solidFill>
                <a:srgbClr val="222222"/>
              </a:solidFill>
              <a:latin typeface="Helvetica Neue Light"/>
              <a:ea typeface="Helvetica Neue Light"/>
              <a:cs typeface="Helvetica Neue Light"/>
              <a:sym typeface="Helvetica Neue Light"/>
            </a:endParaRPr>
          </a:p>
        </p:txBody>
      </p:sp>
      <p:sp>
        <p:nvSpPr>
          <p:cNvPr id="87" name="Google Shape;87;p16"/>
          <p:cNvSpPr/>
          <p:nvPr/>
        </p:nvSpPr>
        <p:spPr>
          <a:xfrm>
            <a:off x="6422525" y="1550698"/>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Light"/>
                <a:ea typeface="Helvetica Neue Light"/>
                <a:cs typeface="Helvetica Neue Light"/>
                <a:sym typeface="Helvetica Neue Light"/>
              </a:rPr>
              <a:t>ARCHIVOS JSON</a:t>
            </a:r>
            <a:endParaRPr b="0" i="0" sz="1100" u="none" cap="none" strike="noStrike">
              <a:solidFill>
                <a:srgbClr val="222222"/>
              </a:solidFill>
              <a:latin typeface="Helvetica Neue Light"/>
              <a:ea typeface="Helvetica Neue Light"/>
              <a:cs typeface="Helvetica Neue Light"/>
              <a:sym typeface="Helvetica Neue Light"/>
            </a:endParaRPr>
          </a:p>
        </p:txBody>
      </p:sp>
      <p:sp>
        <p:nvSpPr>
          <p:cNvPr id="88" name="Google Shape;88;p16"/>
          <p:cNvSpPr/>
          <p:nvPr/>
        </p:nvSpPr>
        <p:spPr>
          <a:xfrm>
            <a:off x="6422513" y="3784867"/>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419" sz="1200" u="none" cap="none" strike="noStrike">
                <a:solidFill>
                  <a:srgbClr val="222222"/>
                </a:solidFill>
                <a:latin typeface="Consolas"/>
                <a:ea typeface="Consolas"/>
                <a:cs typeface="Consolas"/>
                <a:sym typeface="Consolas"/>
              </a:rPr>
              <a:t>load data local infile</a:t>
            </a:r>
            <a:endParaRPr b="0" i="0" sz="1200" u="none" cap="none" strike="noStrike">
              <a:solidFill>
                <a:srgbClr val="222222"/>
              </a:solidFill>
              <a:latin typeface="Consolas"/>
              <a:ea typeface="Consolas"/>
              <a:cs typeface="Consolas"/>
              <a:sym typeface="Consolas"/>
            </a:endParaRPr>
          </a:p>
        </p:txBody>
      </p:sp>
      <p:cxnSp>
        <p:nvCxnSpPr>
          <p:cNvPr id="89" name="Google Shape;89;p16"/>
          <p:cNvCxnSpPr>
            <a:stCxn id="81" idx="3"/>
            <a:endCxn id="86" idx="1"/>
          </p:cNvCxnSpPr>
          <p:nvPr/>
        </p:nvCxnSpPr>
        <p:spPr>
          <a:xfrm flipH="1" rot="10800000">
            <a:off x="5114800" y="1131900"/>
            <a:ext cx="1307700" cy="720000"/>
          </a:xfrm>
          <a:prstGeom prst="bentConnector3">
            <a:avLst>
              <a:gd fmla="val 50001" name="adj1"/>
            </a:avLst>
          </a:prstGeom>
          <a:noFill/>
          <a:ln cap="flat" cmpd="sng" w="9525">
            <a:solidFill>
              <a:srgbClr val="CCCCCC"/>
            </a:solidFill>
            <a:prstDash val="solid"/>
            <a:round/>
            <a:headEnd len="med" w="med" type="oval"/>
            <a:tailEnd len="med" w="med" type="oval"/>
          </a:ln>
        </p:spPr>
      </p:cxnSp>
      <p:cxnSp>
        <p:nvCxnSpPr>
          <p:cNvPr id="90" name="Google Shape;90;p16"/>
          <p:cNvCxnSpPr>
            <a:stCxn id="79" idx="3"/>
            <a:endCxn id="88" idx="1"/>
          </p:cNvCxnSpPr>
          <p:nvPr/>
        </p:nvCxnSpPr>
        <p:spPr>
          <a:xfrm>
            <a:off x="5114800" y="3744558"/>
            <a:ext cx="1307700" cy="341400"/>
          </a:xfrm>
          <a:prstGeom prst="bentConnector3">
            <a:avLst>
              <a:gd fmla="val 50000" name="adj1"/>
            </a:avLst>
          </a:prstGeom>
          <a:noFill/>
          <a:ln cap="flat" cmpd="sng" w="9525">
            <a:solidFill>
              <a:srgbClr val="CCCCCC"/>
            </a:solidFill>
            <a:prstDash val="solid"/>
            <a:round/>
            <a:headEnd len="med" w="med" type="oval"/>
            <a:tailEnd len="med" w="med" type="oval"/>
          </a:ln>
        </p:spPr>
      </p:cxnSp>
      <p:cxnSp>
        <p:nvCxnSpPr>
          <p:cNvPr id="91" name="Google Shape;91;p16"/>
          <p:cNvCxnSpPr>
            <a:stCxn id="81" idx="3"/>
            <a:endCxn id="87" idx="1"/>
          </p:cNvCxnSpPr>
          <p:nvPr/>
        </p:nvCxnSpPr>
        <p:spPr>
          <a:xfrm>
            <a:off x="5114800" y="1851900"/>
            <a:ext cx="1307700" cy="600"/>
          </a:xfrm>
          <a:prstGeom prst="bentConnector3">
            <a:avLst>
              <a:gd fmla="val 50001" name="adj1"/>
            </a:avLst>
          </a:prstGeom>
          <a:noFill/>
          <a:ln cap="flat" cmpd="sng" w="9525">
            <a:solidFill>
              <a:srgbClr val="CCCCCC"/>
            </a:solidFill>
            <a:prstDash val="solid"/>
            <a:round/>
            <a:headEnd len="med" w="med" type="oval"/>
            <a:tailEnd len="med" w="med" type="oval"/>
          </a:ln>
        </p:spPr>
      </p:cxnSp>
      <p:cxnSp>
        <p:nvCxnSpPr>
          <p:cNvPr id="92" name="Google Shape;92;p16"/>
          <p:cNvCxnSpPr>
            <a:stCxn id="79" idx="3"/>
            <a:endCxn id="85" idx="1"/>
          </p:cNvCxnSpPr>
          <p:nvPr/>
        </p:nvCxnSpPr>
        <p:spPr>
          <a:xfrm flipH="1" rot="10800000">
            <a:off x="5114800" y="3383358"/>
            <a:ext cx="1307700" cy="361200"/>
          </a:xfrm>
          <a:prstGeom prst="bentConnector3">
            <a:avLst>
              <a:gd fmla="val 50001" name="adj1"/>
            </a:avLst>
          </a:prstGeom>
          <a:noFill/>
          <a:ln cap="flat" cmpd="sng" w="9525">
            <a:solidFill>
              <a:srgbClr val="CCCCCC"/>
            </a:solidFill>
            <a:prstDash val="solid"/>
            <a:round/>
            <a:headEnd len="med" w="med" type="oval"/>
            <a:tailEnd len="med" w="med" type="oval"/>
          </a:ln>
        </p:spPr>
      </p:cxnSp>
      <p:cxnSp>
        <p:nvCxnSpPr>
          <p:cNvPr id="93" name="Google Shape;93;p16"/>
          <p:cNvCxnSpPr>
            <a:stCxn id="81" idx="3"/>
            <a:endCxn id="84" idx="1"/>
          </p:cNvCxnSpPr>
          <p:nvPr/>
        </p:nvCxnSpPr>
        <p:spPr>
          <a:xfrm>
            <a:off x="5114800" y="1851900"/>
            <a:ext cx="1307700" cy="720000"/>
          </a:xfrm>
          <a:prstGeom prst="bentConnector3">
            <a:avLst>
              <a:gd fmla="val 50001" name="adj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03" name="Shape 403"/>
        <p:cNvGrpSpPr/>
        <p:nvPr/>
      </p:nvGrpSpPr>
      <p:grpSpPr>
        <a:xfrm>
          <a:off x="0" y="0"/>
          <a:ext cx="0" cy="0"/>
          <a:chOff x="0" y="0"/>
          <a:chExt cx="0" cy="0"/>
        </a:xfrm>
      </p:grpSpPr>
      <p:sp>
        <p:nvSpPr>
          <p:cNvPr id="404" name="Google Shape;404;p52"/>
          <p:cNvSpPr txBox="1"/>
          <p:nvPr/>
        </p:nvSpPr>
        <p:spPr>
          <a:xfrm>
            <a:off x="-50" y="81672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i="1" lang="es-419" sz="4500">
                <a:solidFill>
                  <a:schemeClr val="dk1"/>
                </a:solidFill>
                <a:latin typeface="Anton"/>
                <a:ea typeface="Anton"/>
                <a:cs typeface="Anton"/>
                <a:sym typeface="Anton"/>
              </a:rPr>
              <a:t>CARACTERES DE ESCAPE</a:t>
            </a:r>
            <a:endParaRPr b="0" i="1" sz="4000" u="none" cap="none" strike="noStrike">
              <a:solidFill>
                <a:srgbClr val="000000"/>
              </a:solidFill>
              <a:latin typeface="Anton"/>
              <a:ea typeface="Anton"/>
              <a:cs typeface="Anton"/>
              <a:sym typeface="Anton"/>
            </a:endParaRPr>
          </a:p>
        </p:txBody>
      </p:sp>
      <p:sp>
        <p:nvSpPr>
          <p:cNvPr id="405" name="Google Shape;405;p52"/>
          <p:cNvSpPr txBox="1"/>
          <p:nvPr/>
        </p:nvSpPr>
        <p:spPr>
          <a:xfrm>
            <a:off x="1130675" y="1460225"/>
            <a:ext cx="72579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s-419" sz="1700">
                <a:solidFill>
                  <a:schemeClr val="dk1"/>
                </a:solidFill>
                <a:latin typeface="Helvetica Neue Light"/>
                <a:ea typeface="Helvetica Neue Light"/>
                <a:cs typeface="Helvetica Neue Light"/>
                <a:sym typeface="Helvetica Neue Light"/>
              </a:rPr>
              <a:t>Un </a:t>
            </a:r>
            <a:r>
              <a:rPr lang="es-419" sz="1700">
                <a:solidFill>
                  <a:schemeClr val="dk1"/>
                </a:solidFill>
                <a:latin typeface="Helvetica Neue Light"/>
                <a:ea typeface="Helvetica Neue Light"/>
                <a:cs typeface="Helvetica Neue Light"/>
                <a:sym typeface="Helvetica Neue Light"/>
              </a:rPr>
              <a:t>carácter</a:t>
            </a:r>
            <a:r>
              <a:rPr lang="es-419" sz="1700">
                <a:solidFill>
                  <a:schemeClr val="dk1"/>
                </a:solidFill>
                <a:latin typeface="Helvetica Neue Light"/>
                <a:ea typeface="Helvetica Neue Light"/>
                <a:cs typeface="Helvetica Neue Light"/>
                <a:sym typeface="Helvetica Neue Light"/>
              </a:rPr>
              <a:t> de escape, busca representar caracteres, que no se pueden escribir en el contexto actual o tendrían una interpretación no deseada. Esta secuencia de escape nos dice que no tenemos que tomar de manera </a:t>
            </a:r>
            <a:r>
              <a:rPr lang="es-419" sz="1700">
                <a:solidFill>
                  <a:schemeClr val="dk1"/>
                </a:solidFill>
                <a:latin typeface="Helvetica Neue Light"/>
                <a:ea typeface="Helvetica Neue Light"/>
                <a:cs typeface="Helvetica Neue Light"/>
                <a:sym typeface="Helvetica Neue Light"/>
              </a:rPr>
              <a:t>literal el</a:t>
            </a:r>
            <a:r>
              <a:rPr lang="es-419" sz="1700">
                <a:solidFill>
                  <a:schemeClr val="dk1"/>
                </a:solidFill>
                <a:latin typeface="Helvetica Neue Light"/>
                <a:ea typeface="Helvetica Neue Light"/>
                <a:cs typeface="Helvetica Neue Light"/>
                <a:sym typeface="Helvetica Neue Light"/>
              </a:rPr>
              <a:t> </a:t>
            </a:r>
            <a:r>
              <a:rPr lang="es-419" sz="1700">
                <a:solidFill>
                  <a:schemeClr val="dk1"/>
                </a:solidFill>
                <a:latin typeface="Helvetica Neue Light"/>
                <a:ea typeface="Helvetica Neue Light"/>
                <a:cs typeface="Helvetica Neue Light"/>
                <a:sym typeface="Helvetica Neue Light"/>
              </a:rPr>
              <a:t>carácter</a:t>
            </a:r>
            <a:r>
              <a:rPr lang="es-419" sz="1700">
                <a:solidFill>
                  <a:schemeClr val="dk1"/>
                </a:solidFill>
                <a:latin typeface="Helvetica Neue Light"/>
                <a:ea typeface="Helvetica Neue Light"/>
                <a:cs typeface="Helvetica Neue Light"/>
                <a:sym typeface="Helvetica Neue Light"/>
              </a:rPr>
              <a:t> que acompaña.</a:t>
            </a:r>
            <a:endParaRPr b="0" i="0" sz="1700" u="none" cap="none" strike="noStrike">
              <a:solidFill>
                <a:srgbClr val="000000"/>
              </a:solidFill>
              <a:latin typeface="Helvetica Neue Light"/>
              <a:ea typeface="Helvetica Neue Light"/>
              <a:cs typeface="Helvetica Neue Light"/>
              <a:sym typeface="Helvetica Neue Light"/>
            </a:endParaRPr>
          </a:p>
        </p:txBody>
      </p:sp>
      <p:pic>
        <p:nvPicPr>
          <p:cNvPr id="406" name="Google Shape;406;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07" name="Google Shape;407;p52"/>
          <p:cNvPicPr preferRelativeResize="0"/>
          <p:nvPr/>
        </p:nvPicPr>
        <p:blipFill rotWithShape="1">
          <a:blip r:embed="rId4">
            <a:alphaModFix/>
          </a:blip>
          <a:srcRect b="0" l="0" r="0" t="0"/>
          <a:stretch/>
        </p:blipFill>
        <p:spPr>
          <a:xfrm>
            <a:off x="4099338" y="16125"/>
            <a:ext cx="945325" cy="945325"/>
          </a:xfrm>
          <a:prstGeom prst="rect">
            <a:avLst/>
          </a:prstGeom>
          <a:noFill/>
          <a:ln>
            <a:noFill/>
          </a:ln>
        </p:spPr>
      </p:pic>
      <p:sp>
        <p:nvSpPr>
          <p:cNvPr id="408" name="Google Shape;408;p52"/>
          <p:cNvSpPr txBox="1"/>
          <p:nvPr/>
        </p:nvSpPr>
        <p:spPr>
          <a:xfrm>
            <a:off x="3259625" y="4480625"/>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400"/>
              <a:buFont typeface="Arial"/>
              <a:buNone/>
            </a:pPr>
            <a:r>
              <a:rPr b="0" i="0" lang="es-419" sz="1400" u="sng" cap="none" strike="noStrike">
                <a:solidFill>
                  <a:schemeClr val="hlink"/>
                </a:solidFill>
                <a:highlight>
                  <a:schemeClr val="lt1"/>
                </a:highlight>
                <a:latin typeface="Helvetica Neue Light"/>
                <a:ea typeface="Helvetica Neue Light"/>
                <a:cs typeface="Helvetica Neue Light"/>
                <a:sym typeface="Helvetica Neue Light"/>
                <a:hlinkClick r:id="rId5"/>
              </a:rPr>
              <a:t>Documentación oficial de Mysql</a:t>
            </a:r>
            <a:r>
              <a:rPr b="0" i="0" lang="es-419" sz="1400" u="none" cap="none" strike="noStrike">
                <a:solidFill>
                  <a:schemeClr val="dk1"/>
                </a:solidFill>
                <a:highlight>
                  <a:schemeClr val="lt1"/>
                </a:highlight>
                <a:latin typeface="Helvetica Neue Light"/>
                <a:ea typeface="Helvetica Neue Light"/>
                <a:cs typeface="Helvetica Neue Light"/>
                <a:sym typeface="Helvetica Neue Light"/>
              </a:rPr>
              <a:t>.</a:t>
            </a:r>
            <a:endParaRPr b="0" i="0" sz="700" u="none" cap="none" strike="noStrike">
              <a:solidFill>
                <a:srgbClr val="000000"/>
              </a:solidFill>
              <a:latin typeface="Arial"/>
              <a:ea typeface="Arial"/>
              <a:cs typeface="Arial"/>
              <a:sym typeface="Arial"/>
            </a:endParaRPr>
          </a:p>
        </p:txBody>
      </p:sp>
      <p:pic>
        <p:nvPicPr>
          <p:cNvPr id="409" name="Google Shape;409;p52"/>
          <p:cNvPicPr preferRelativeResize="0"/>
          <p:nvPr/>
        </p:nvPicPr>
        <p:blipFill rotWithShape="1">
          <a:blip r:embed="rId6">
            <a:alphaModFix/>
          </a:blip>
          <a:srcRect b="50000" l="0" r="0" t="0"/>
          <a:stretch/>
        </p:blipFill>
        <p:spPr>
          <a:xfrm>
            <a:off x="1190100" y="3027824"/>
            <a:ext cx="6763699" cy="1452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53"/>
          <p:cNvPicPr preferRelativeResize="0"/>
          <p:nvPr/>
        </p:nvPicPr>
        <p:blipFill>
          <a:blip r:embed="rId3">
            <a:alphaModFix/>
          </a:blip>
          <a:stretch>
            <a:fillRect/>
          </a:stretch>
        </p:blipFill>
        <p:spPr>
          <a:xfrm>
            <a:off x="5618300" y="1516348"/>
            <a:ext cx="3076575" cy="1590675"/>
          </a:xfrm>
          <a:prstGeom prst="rect">
            <a:avLst/>
          </a:prstGeom>
          <a:noFill/>
          <a:ln>
            <a:noFill/>
          </a:ln>
        </p:spPr>
      </p:pic>
      <p:sp>
        <p:nvSpPr>
          <p:cNvPr id="415" name="Google Shape;415;p53"/>
          <p:cNvSpPr txBox="1"/>
          <p:nvPr/>
        </p:nvSpPr>
        <p:spPr>
          <a:xfrm>
            <a:off x="401850" y="2866400"/>
            <a:ext cx="8340300" cy="17952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También debemos revisar el total de caracteres en los campos de texto. Recordemos que </a:t>
            </a:r>
            <a:r>
              <a:rPr lang="es-419" sz="1600">
                <a:solidFill>
                  <a:schemeClr val="dk1"/>
                </a:solidFill>
                <a:highlight>
                  <a:srgbClr val="FFFFFF"/>
                </a:highlight>
                <a:latin typeface="Helvetica Neue Light"/>
                <a:ea typeface="Helvetica Neue Light"/>
                <a:cs typeface="Helvetica Neue Light"/>
                <a:sym typeface="Helvetica Neue Light"/>
              </a:rPr>
              <a:t>la tabla que acabamos de crear, </a:t>
            </a: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limita </a:t>
            </a:r>
            <a:r>
              <a:rPr b="0" i="0" lang="es-419" sz="1600" u="none" cap="none" strike="noStrike">
                <a:solidFill>
                  <a:schemeClr val="dk1"/>
                </a:solidFill>
                <a:highlight>
                  <a:schemeClr val="lt1"/>
                </a:highlight>
                <a:latin typeface="Helvetica Neue Light"/>
                <a:ea typeface="Helvetica Neue Light"/>
                <a:cs typeface="Helvetica Neue Light"/>
                <a:sym typeface="Helvetica Neue Light"/>
              </a:rPr>
              <a:t>el contenido de texto a almacenar en </a:t>
            </a:r>
            <a:r>
              <a:rPr b="1" i="0" lang="es-419" sz="1600" u="none" cap="none" strike="noStrike">
                <a:solidFill>
                  <a:schemeClr val="dk1"/>
                </a:solidFill>
                <a:highlight>
                  <a:srgbClr val="FFFFFF"/>
                </a:highlight>
                <a:latin typeface="Helvetica Neue"/>
                <a:ea typeface="Helvetica Neue"/>
                <a:cs typeface="Helvetica Neue"/>
                <a:sym typeface="Helvetica Neue"/>
              </a:rPr>
              <a:t>40 caracteres</a:t>
            </a: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a:t>
            </a:r>
            <a:endParaRPr b="0" i="0" sz="16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t/>
            </a:r>
            <a:endParaRPr b="0" i="0" sz="16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rPr b="0" i="0" lang="es-419" sz="1600" u="none" cap="none" strike="noStrike">
                <a:solidFill>
                  <a:schemeClr val="dk1"/>
                </a:solidFill>
                <a:highlight>
                  <a:srgbClr val="FFFFFF"/>
                </a:highlight>
                <a:latin typeface="Helvetica Neue Light"/>
                <a:ea typeface="Helvetica Neue Light"/>
                <a:cs typeface="Helvetica Neue Light"/>
                <a:sym typeface="Helvetica Neue Light"/>
              </a:rPr>
              <a:t>Debemos apoyarnos en las funciones de la planilla de cálculo para ajustar todo este contenido, previo a exportarlo.</a:t>
            </a:r>
            <a:endParaRPr b="0" i="0" sz="16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416" name="Google Shape;416;p5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417" name="Google Shape;417;p53"/>
          <p:cNvPicPr preferRelativeResize="0"/>
          <p:nvPr/>
        </p:nvPicPr>
        <p:blipFill rotWithShape="1">
          <a:blip r:embed="rId5">
            <a:alphaModFix/>
          </a:blip>
          <a:srcRect b="37909" l="13389" r="46786" t="15318"/>
          <a:stretch/>
        </p:blipFill>
        <p:spPr>
          <a:xfrm>
            <a:off x="414250" y="1900675"/>
            <a:ext cx="3234483" cy="847750"/>
          </a:xfrm>
          <a:prstGeom prst="rect">
            <a:avLst/>
          </a:prstGeom>
          <a:noFill/>
          <a:ln>
            <a:noFill/>
          </a:ln>
          <a:effectLst>
            <a:outerShdw blurRad="257175" rotWithShape="0" algn="bl" dir="5400000" dist="19050">
              <a:srgbClr val="000000">
                <a:alpha val="49800"/>
              </a:srgbClr>
            </a:outerShdw>
          </a:effectLst>
        </p:spPr>
      </p:pic>
      <p:sp>
        <p:nvSpPr>
          <p:cNvPr id="418" name="Google Shape;418;p53"/>
          <p:cNvSpPr/>
          <p:nvPr/>
        </p:nvSpPr>
        <p:spPr>
          <a:xfrm>
            <a:off x="437438" y="2083575"/>
            <a:ext cx="3188100" cy="2514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53"/>
          <p:cNvSpPr/>
          <p:nvPr/>
        </p:nvSpPr>
        <p:spPr>
          <a:xfrm>
            <a:off x="5811398" y="1885386"/>
            <a:ext cx="2690400" cy="251400"/>
          </a:xfrm>
          <a:prstGeom prst="rect">
            <a:avLst/>
          </a:prstGeom>
          <a:noFill/>
          <a:ln cap="flat" cmpd="sng" w="2857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0" name="Google Shape;420;p53"/>
          <p:cNvCxnSpPr>
            <a:stCxn id="418" idx="3"/>
            <a:endCxn id="419" idx="1"/>
          </p:cNvCxnSpPr>
          <p:nvPr/>
        </p:nvCxnSpPr>
        <p:spPr>
          <a:xfrm flipH="1" rot="10800000">
            <a:off x="3625538" y="2010975"/>
            <a:ext cx="2185800" cy="198300"/>
          </a:xfrm>
          <a:prstGeom prst="bentConnector3">
            <a:avLst>
              <a:gd fmla="val 50001" name="adj1"/>
            </a:avLst>
          </a:prstGeom>
          <a:noFill/>
          <a:ln cap="flat" cmpd="sng" w="28575">
            <a:solidFill>
              <a:srgbClr val="CCCCCC"/>
            </a:solidFill>
            <a:prstDash val="solid"/>
            <a:round/>
            <a:headEnd len="sm" w="sm" type="none"/>
            <a:tailEnd len="sm" w="sm" type="none"/>
          </a:ln>
        </p:spPr>
      </p:cxnSp>
      <p:pic>
        <p:nvPicPr>
          <p:cNvPr id="421" name="Google Shape;421;p53"/>
          <p:cNvPicPr preferRelativeResize="0"/>
          <p:nvPr/>
        </p:nvPicPr>
        <p:blipFill rotWithShape="1">
          <a:blip r:embed="rId6">
            <a:alphaModFix/>
          </a:blip>
          <a:srcRect b="0" l="0" r="0" t="0"/>
          <a:stretch/>
        </p:blipFill>
        <p:spPr>
          <a:xfrm>
            <a:off x="8037325" y="222625"/>
            <a:ext cx="903525" cy="903525"/>
          </a:xfrm>
          <a:prstGeom prst="rect">
            <a:avLst/>
          </a:prstGeom>
          <a:noFill/>
          <a:ln>
            <a:noFill/>
          </a:ln>
        </p:spPr>
      </p:pic>
      <p:sp>
        <p:nvSpPr>
          <p:cNvPr id="422" name="Google Shape;422;p53"/>
          <p:cNvSpPr txBox="1"/>
          <p:nvPr/>
        </p:nvSpPr>
        <p:spPr>
          <a:xfrm>
            <a:off x="1447575" y="356825"/>
            <a:ext cx="65574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s-419" sz="3200">
                <a:latin typeface="Anton"/>
                <a:ea typeface="Anton"/>
                <a:cs typeface="Anton"/>
                <a:sym typeface="Anton"/>
              </a:rPr>
              <a:t>CONSIDERACIÓN</a:t>
            </a:r>
            <a:r>
              <a:rPr i="1" lang="es-419" sz="3200">
                <a:latin typeface="Anton"/>
                <a:ea typeface="Anton"/>
                <a:cs typeface="Anton"/>
                <a:sym typeface="Anton"/>
              </a:rPr>
              <a:t> 3: REVISAR CANTIDAD DE CARACTERES</a:t>
            </a:r>
            <a:endParaRPr b="0" i="0" sz="3200" u="none" cap="none" strike="noStrike">
              <a:solidFill>
                <a:srgbClr val="000000"/>
              </a:solidFill>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4"/>
          <p:cNvSpPr txBox="1"/>
          <p:nvPr/>
        </p:nvSpPr>
        <p:spPr>
          <a:xfrm>
            <a:off x="414250" y="2966475"/>
            <a:ext cx="8340000" cy="2008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El contenido numérico también debe ser re-formateado. Se estila almacenar un dato numérico, sin separador de miles, y con un punto como separador decimal. Incluso para la información monetaria que debamos guardar en una tabla.</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428" name="Google Shape;428;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pSp>
        <p:nvGrpSpPr>
          <p:cNvPr id="429" name="Google Shape;429;p54"/>
          <p:cNvGrpSpPr/>
          <p:nvPr/>
        </p:nvGrpSpPr>
        <p:grpSpPr>
          <a:xfrm>
            <a:off x="2649264" y="1926250"/>
            <a:ext cx="4091685" cy="888725"/>
            <a:chOff x="2649264" y="1164250"/>
            <a:chExt cx="4091685" cy="888725"/>
          </a:xfrm>
        </p:grpSpPr>
        <p:pic>
          <p:nvPicPr>
            <p:cNvPr id="430" name="Google Shape;430;p54"/>
            <p:cNvPicPr preferRelativeResize="0"/>
            <p:nvPr/>
          </p:nvPicPr>
          <p:blipFill rotWithShape="1">
            <a:blip r:embed="rId4">
              <a:alphaModFix/>
            </a:blip>
            <a:srcRect b="0" l="0" r="0" t="0"/>
            <a:stretch/>
          </p:blipFill>
          <p:spPr>
            <a:xfrm>
              <a:off x="2649264" y="1164250"/>
              <a:ext cx="3845472" cy="710100"/>
            </a:xfrm>
            <a:prstGeom prst="rect">
              <a:avLst/>
            </a:prstGeom>
            <a:noFill/>
            <a:ln>
              <a:noFill/>
            </a:ln>
          </p:spPr>
        </p:pic>
        <p:pic>
          <p:nvPicPr>
            <p:cNvPr id="431" name="Google Shape;431;p54"/>
            <p:cNvPicPr preferRelativeResize="0"/>
            <p:nvPr/>
          </p:nvPicPr>
          <p:blipFill rotWithShape="1">
            <a:blip r:embed="rId5">
              <a:alphaModFix/>
            </a:blip>
            <a:srcRect b="0" l="0" r="0" t="0"/>
            <a:stretch/>
          </p:blipFill>
          <p:spPr>
            <a:xfrm>
              <a:off x="4337884" y="1685275"/>
              <a:ext cx="367700" cy="367700"/>
            </a:xfrm>
            <a:prstGeom prst="rect">
              <a:avLst/>
            </a:prstGeom>
            <a:noFill/>
            <a:ln>
              <a:noFill/>
            </a:ln>
          </p:spPr>
        </p:pic>
        <p:pic>
          <p:nvPicPr>
            <p:cNvPr id="432" name="Google Shape;432;p54"/>
            <p:cNvPicPr preferRelativeResize="0"/>
            <p:nvPr/>
          </p:nvPicPr>
          <p:blipFill rotWithShape="1">
            <a:blip r:embed="rId6">
              <a:alphaModFix/>
            </a:blip>
            <a:srcRect b="0" l="0" r="0" t="0"/>
            <a:stretch/>
          </p:blipFill>
          <p:spPr>
            <a:xfrm>
              <a:off x="6327800" y="1639825"/>
              <a:ext cx="413149" cy="413149"/>
            </a:xfrm>
            <a:prstGeom prst="rect">
              <a:avLst/>
            </a:prstGeom>
            <a:noFill/>
            <a:ln>
              <a:noFill/>
            </a:ln>
          </p:spPr>
        </p:pic>
      </p:grpSp>
      <p:pic>
        <p:nvPicPr>
          <p:cNvPr id="433" name="Google Shape;433;p54"/>
          <p:cNvPicPr preferRelativeResize="0"/>
          <p:nvPr/>
        </p:nvPicPr>
        <p:blipFill rotWithShape="1">
          <a:blip r:embed="rId7">
            <a:alphaModFix/>
          </a:blip>
          <a:srcRect b="0" l="0" r="0" t="0"/>
          <a:stretch/>
        </p:blipFill>
        <p:spPr>
          <a:xfrm>
            <a:off x="8037325" y="222625"/>
            <a:ext cx="903525" cy="903525"/>
          </a:xfrm>
          <a:prstGeom prst="rect">
            <a:avLst/>
          </a:prstGeom>
          <a:noFill/>
          <a:ln>
            <a:noFill/>
          </a:ln>
        </p:spPr>
      </p:pic>
      <p:sp>
        <p:nvSpPr>
          <p:cNvPr id="434" name="Google Shape;434;p54"/>
          <p:cNvSpPr txBox="1"/>
          <p:nvPr/>
        </p:nvSpPr>
        <p:spPr>
          <a:xfrm>
            <a:off x="1447575" y="433025"/>
            <a:ext cx="65574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s-419" sz="3200">
                <a:latin typeface="Anton"/>
                <a:ea typeface="Anton"/>
                <a:cs typeface="Anton"/>
                <a:sym typeface="Anton"/>
              </a:rPr>
              <a:t>CONSIDERACIÓN</a:t>
            </a:r>
            <a:r>
              <a:rPr i="1" lang="es-419" sz="3200">
                <a:latin typeface="Anton"/>
                <a:ea typeface="Anton"/>
                <a:cs typeface="Anton"/>
                <a:sym typeface="Anton"/>
              </a:rPr>
              <a:t> 4: FORMATEAR NUMEROS</a:t>
            </a:r>
            <a:endParaRPr b="0" i="0" sz="3200" u="none" cap="none" strike="noStrike">
              <a:solidFill>
                <a:srgbClr val="000000"/>
              </a:solidFill>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55"/>
          <p:cNvSpPr txBox="1"/>
          <p:nvPr/>
        </p:nvSpPr>
        <p:spPr>
          <a:xfrm>
            <a:off x="999000" y="1359175"/>
            <a:ext cx="7146000" cy="13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EEFF41"/>
                </a:solidFill>
                <a:latin typeface="Anton"/>
                <a:ea typeface="Anton"/>
                <a:cs typeface="Anton"/>
                <a:sym typeface="Anton"/>
              </a:rPr>
              <a:t>¡PARA PENSAR!</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s-419" sz="2000" u="none" cap="none" strike="noStrike">
                <a:solidFill>
                  <a:schemeClr val="lt1"/>
                </a:solidFill>
                <a:latin typeface="Helvetica Neue Light"/>
                <a:ea typeface="Helvetica Neue Light"/>
                <a:cs typeface="Helvetica Neue Light"/>
                <a:sym typeface="Helvetica Neue Light"/>
              </a:rPr>
              <a:t>¿</a:t>
            </a:r>
            <a:r>
              <a:rPr i="1" lang="es-419" sz="2000">
                <a:solidFill>
                  <a:schemeClr val="lt1"/>
                </a:solidFill>
                <a:latin typeface="Helvetica Neue Light"/>
                <a:ea typeface="Helvetica Neue Light"/>
                <a:cs typeface="Helvetica Neue Light"/>
                <a:sym typeface="Helvetica Neue Light"/>
              </a:rPr>
              <a:t>Qué Data Types son cada uno de estos dos valores</a:t>
            </a:r>
            <a:r>
              <a:rPr b="0" i="1" lang="es-419" sz="2000" u="none" cap="none" strike="noStrike">
                <a:solidFill>
                  <a:schemeClr val="lt1"/>
                </a:solidFill>
                <a:latin typeface="Helvetica Neue Light"/>
                <a:ea typeface="Helvetica Neue Light"/>
                <a:cs typeface="Helvetica Neue Light"/>
                <a:sym typeface="Helvetica Neue Light"/>
              </a:rPr>
              <a:t>?</a:t>
            </a:r>
            <a:endParaRPr b="0" i="0" sz="2000" u="none" cap="none" strike="noStrike">
              <a:solidFill>
                <a:srgbClr val="E8E7E3"/>
              </a:solidFill>
              <a:latin typeface="Helvetica Neue Light"/>
              <a:ea typeface="Helvetica Neue Light"/>
              <a:cs typeface="Helvetica Neue Light"/>
              <a:sym typeface="Helvetica Neue Light"/>
            </a:endParaRPr>
          </a:p>
        </p:txBody>
      </p:sp>
      <p:pic>
        <p:nvPicPr>
          <p:cNvPr id="440" name="Google Shape;440;p55"/>
          <p:cNvPicPr preferRelativeResize="0"/>
          <p:nvPr/>
        </p:nvPicPr>
        <p:blipFill rotWithShape="1">
          <a:blip r:embed="rId4">
            <a:alphaModFix/>
          </a:blip>
          <a:srcRect b="0" l="0" r="0" t="0"/>
          <a:stretch/>
        </p:blipFill>
        <p:spPr>
          <a:xfrm>
            <a:off x="3978738" y="0"/>
            <a:ext cx="1186525" cy="1186525"/>
          </a:xfrm>
          <a:prstGeom prst="rect">
            <a:avLst/>
          </a:prstGeom>
          <a:noFill/>
          <a:ln>
            <a:noFill/>
          </a:ln>
        </p:spPr>
      </p:pic>
      <p:sp>
        <p:nvSpPr>
          <p:cNvPr id="441" name="Google Shape;441;p55"/>
          <p:cNvSpPr txBox="1"/>
          <p:nvPr/>
        </p:nvSpPr>
        <p:spPr>
          <a:xfrm>
            <a:off x="2476500" y="4501500"/>
            <a:ext cx="4191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600" u="sng">
                <a:solidFill>
                  <a:schemeClr val="lt1"/>
                </a:solidFill>
                <a:latin typeface="Helvetica Neue Light"/>
                <a:ea typeface="Helvetica Neue Light"/>
                <a:cs typeface="Helvetica Neue Light"/>
                <a:sym typeface="Helvetica Neue Light"/>
              </a:rPr>
              <a:t>CONTESTA EN EL CHAT</a:t>
            </a:r>
            <a:endParaRPr/>
          </a:p>
        </p:txBody>
      </p:sp>
      <p:pic>
        <p:nvPicPr>
          <p:cNvPr id="442" name="Google Shape;442;p55"/>
          <p:cNvPicPr preferRelativeResize="0"/>
          <p:nvPr/>
        </p:nvPicPr>
        <p:blipFill rotWithShape="1">
          <a:blip r:embed="rId5">
            <a:alphaModFix/>
          </a:blip>
          <a:srcRect b="0" l="0" r="0" t="0"/>
          <a:stretch/>
        </p:blipFill>
        <p:spPr>
          <a:xfrm>
            <a:off x="2573064" y="3069250"/>
            <a:ext cx="3845472" cy="710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pSp>
        <p:nvGrpSpPr>
          <p:cNvPr id="448" name="Google Shape;448;p56"/>
          <p:cNvGrpSpPr/>
          <p:nvPr/>
        </p:nvGrpSpPr>
        <p:grpSpPr>
          <a:xfrm>
            <a:off x="638028" y="1893974"/>
            <a:ext cx="7764485" cy="1079099"/>
            <a:chOff x="414250" y="979575"/>
            <a:chExt cx="8000500" cy="1079099"/>
          </a:xfrm>
        </p:grpSpPr>
        <p:sp>
          <p:nvSpPr>
            <p:cNvPr id="449" name="Google Shape;449;p56"/>
            <p:cNvSpPr txBox="1"/>
            <p:nvPr/>
          </p:nvSpPr>
          <p:spPr>
            <a:xfrm>
              <a:off x="2974550" y="979575"/>
              <a:ext cx="5440200" cy="1029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Recordemos también que </a:t>
              </a:r>
              <a:r>
                <a:rPr b="1" i="0" lang="es-419" sz="1700" u="none" cap="none" strike="noStrike">
                  <a:solidFill>
                    <a:schemeClr val="dk1"/>
                  </a:solidFill>
                  <a:highlight>
                    <a:srgbClr val="FFFFFF"/>
                  </a:highlight>
                  <a:latin typeface="Helvetica Neue"/>
                  <a:ea typeface="Helvetica Neue"/>
                  <a:cs typeface="Helvetica Neue"/>
                  <a:sym typeface="Helvetica Neue"/>
                </a:rPr>
                <a:t>TRUE</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 </a:t>
              </a:r>
              <a:r>
                <a:rPr b="1" i="0" lang="es-419" sz="1700" u="none" cap="none" strike="noStrike">
                  <a:solidFill>
                    <a:schemeClr val="dk1"/>
                  </a:solidFill>
                  <a:highlight>
                    <a:srgbClr val="FFFFFF"/>
                  </a:highlight>
                  <a:latin typeface="Helvetica Neue"/>
                  <a:ea typeface="Helvetica Neue"/>
                  <a:cs typeface="Helvetica Neue"/>
                  <a:sym typeface="Helvetica Neue"/>
                </a:rPr>
                <a:t>FALSE</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o </a:t>
              </a:r>
              <a:r>
                <a:rPr b="1" i="0" lang="es-419" sz="1700" u="none" cap="none" strike="noStrike">
                  <a:solidFill>
                    <a:schemeClr val="dk1"/>
                  </a:solidFill>
                  <a:highlight>
                    <a:srgbClr val="FFFFFF"/>
                  </a:highlight>
                  <a:latin typeface="Helvetica Neue"/>
                  <a:ea typeface="Helvetica Neue"/>
                  <a:cs typeface="Helvetica Neue"/>
                  <a:sym typeface="Helvetica Neue"/>
                </a:rPr>
                <a:t>VERDADERO</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 </a:t>
              </a:r>
              <a:r>
                <a:rPr b="1" i="0" lang="es-419" sz="1700" u="none" cap="none" strike="noStrike">
                  <a:solidFill>
                    <a:schemeClr val="dk1"/>
                  </a:solidFill>
                  <a:highlight>
                    <a:srgbClr val="FFFFFF"/>
                  </a:highlight>
                  <a:latin typeface="Helvetica Neue"/>
                  <a:ea typeface="Helvetica Neue"/>
                  <a:cs typeface="Helvetica Neue"/>
                  <a:sym typeface="Helvetica Neue"/>
                </a:rPr>
                <a:t>FALSO</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sea reemplazado por </a:t>
              </a:r>
              <a:r>
                <a:rPr b="1" i="0" lang="es-419" sz="1700" u="none" cap="none" strike="noStrike">
                  <a:solidFill>
                    <a:schemeClr val="dk1"/>
                  </a:solidFill>
                  <a:highlight>
                    <a:srgbClr val="FFFFFF"/>
                  </a:highlight>
                  <a:latin typeface="Helvetica Neue"/>
                  <a:ea typeface="Helvetica Neue"/>
                  <a:cs typeface="Helvetica Neue"/>
                  <a:sym typeface="Helvetica Neue"/>
                </a:rPr>
                <a:t>1</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ó </a:t>
              </a:r>
              <a:r>
                <a:rPr b="1" i="0" lang="es-419" sz="1700" u="none" cap="none" strike="noStrike">
                  <a:solidFill>
                    <a:schemeClr val="dk1"/>
                  </a:solidFill>
                  <a:highlight>
                    <a:srgbClr val="FFFFFF"/>
                  </a:highlight>
                  <a:latin typeface="Helvetica Neue"/>
                  <a:ea typeface="Helvetica Neue"/>
                  <a:cs typeface="Helvetica Neue"/>
                  <a:sym typeface="Helvetica Neue"/>
                </a:rPr>
                <a:t>0</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450" name="Google Shape;450;p56"/>
            <p:cNvPicPr preferRelativeResize="0"/>
            <p:nvPr/>
          </p:nvPicPr>
          <p:blipFill rotWithShape="1">
            <a:blip r:embed="rId4">
              <a:alphaModFix/>
            </a:blip>
            <a:srcRect b="0" l="0" r="0" t="0"/>
            <a:stretch/>
          </p:blipFill>
          <p:spPr>
            <a:xfrm>
              <a:off x="414250" y="979625"/>
              <a:ext cx="2216025" cy="1028875"/>
            </a:xfrm>
            <a:prstGeom prst="rect">
              <a:avLst/>
            </a:prstGeom>
            <a:noFill/>
            <a:ln>
              <a:noFill/>
            </a:ln>
          </p:spPr>
        </p:pic>
        <p:grpSp>
          <p:nvGrpSpPr>
            <p:cNvPr id="451" name="Google Shape;451;p56"/>
            <p:cNvGrpSpPr/>
            <p:nvPr/>
          </p:nvGrpSpPr>
          <p:grpSpPr>
            <a:xfrm>
              <a:off x="1301359" y="979613"/>
              <a:ext cx="427478" cy="1079061"/>
              <a:chOff x="4895609" y="1331950"/>
              <a:chExt cx="427478" cy="1079061"/>
            </a:xfrm>
          </p:grpSpPr>
          <p:pic>
            <p:nvPicPr>
              <p:cNvPr id="452" name="Google Shape;452;p56"/>
              <p:cNvPicPr preferRelativeResize="0"/>
              <p:nvPr/>
            </p:nvPicPr>
            <p:blipFill rotWithShape="1">
              <a:blip r:embed="rId5">
                <a:alphaModFix/>
              </a:blip>
              <a:srcRect b="0" l="0" r="0" t="0"/>
              <a:stretch/>
            </p:blipFill>
            <p:spPr>
              <a:xfrm>
                <a:off x="4895609" y="1331950"/>
                <a:ext cx="367700" cy="367700"/>
              </a:xfrm>
              <a:prstGeom prst="rect">
                <a:avLst/>
              </a:prstGeom>
              <a:noFill/>
              <a:ln>
                <a:noFill/>
              </a:ln>
            </p:spPr>
          </p:pic>
          <p:pic>
            <p:nvPicPr>
              <p:cNvPr id="453" name="Google Shape;453;p56"/>
              <p:cNvPicPr preferRelativeResize="0"/>
              <p:nvPr/>
            </p:nvPicPr>
            <p:blipFill rotWithShape="1">
              <a:blip r:embed="rId6">
                <a:alphaModFix/>
              </a:blip>
              <a:srcRect b="0" l="0" r="0" t="0"/>
              <a:stretch/>
            </p:blipFill>
            <p:spPr>
              <a:xfrm>
                <a:off x="4909937" y="1997862"/>
                <a:ext cx="413149" cy="413149"/>
              </a:xfrm>
              <a:prstGeom prst="rect">
                <a:avLst/>
              </a:prstGeom>
              <a:noFill/>
              <a:ln>
                <a:noFill/>
              </a:ln>
            </p:spPr>
          </p:pic>
        </p:grpSp>
      </p:grpSp>
      <p:grpSp>
        <p:nvGrpSpPr>
          <p:cNvPr id="454" name="Google Shape;454;p56"/>
          <p:cNvGrpSpPr/>
          <p:nvPr/>
        </p:nvGrpSpPr>
        <p:grpSpPr>
          <a:xfrm>
            <a:off x="401950" y="3107813"/>
            <a:ext cx="7958775" cy="1438625"/>
            <a:chOff x="74025" y="2824113"/>
            <a:chExt cx="7958775" cy="1438625"/>
          </a:xfrm>
        </p:grpSpPr>
        <p:pic>
          <p:nvPicPr>
            <p:cNvPr id="455" name="Google Shape;455;p56"/>
            <p:cNvPicPr preferRelativeResize="0"/>
            <p:nvPr/>
          </p:nvPicPr>
          <p:blipFill rotWithShape="1">
            <a:blip r:embed="rId7">
              <a:alphaModFix/>
            </a:blip>
            <a:srcRect b="0" l="0" r="0" t="0"/>
            <a:stretch/>
          </p:blipFill>
          <p:spPr>
            <a:xfrm>
              <a:off x="7105265" y="2824113"/>
              <a:ext cx="927535" cy="1438625"/>
            </a:xfrm>
            <a:prstGeom prst="rect">
              <a:avLst/>
            </a:prstGeom>
            <a:noFill/>
            <a:ln>
              <a:noFill/>
            </a:ln>
          </p:spPr>
        </p:pic>
        <p:sp>
          <p:nvSpPr>
            <p:cNvPr id="456" name="Google Shape;456;p56"/>
            <p:cNvSpPr txBox="1"/>
            <p:nvPr/>
          </p:nvSpPr>
          <p:spPr>
            <a:xfrm>
              <a:off x="74025" y="3105861"/>
              <a:ext cx="6825300" cy="882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Y en los campos de tabla </a:t>
              </a:r>
              <a:r>
                <a:rPr b="1" i="0" lang="es-419" sz="1700" u="none" cap="none" strike="noStrike">
                  <a:solidFill>
                    <a:schemeClr val="dk1"/>
                  </a:solidFill>
                  <a:highlight>
                    <a:srgbClr val="FFFFFF"/>
                  </a:highlight>
                  <a:latin typeface="Helvetica Neue"/>
                  <a:ea typeface="Helvetica Neue"/>
                  <a:cs typeface="Helvetica Neue"/>
                  <a:sym typeface="Helvetica Neue"/>
                </a:rPr>
                <a:t>AUTO</a:t>
              </a:r>
              <a:r>
                <a:rPr b="1" lang="es-419" sz="1700">
                  <a:solidFill>
                    <a:schemeClr val="dk1"/>
                  </a:solidFill>
                  <a:highlight>
                    <a:srgbClr val="FFFFFF"/>
                  </a:highlight>
                  <a:latin typeface="Helvetica Neue"/>
                  <a:ea typeface="Helvetica Neue"/>
                  <a:cs typeface="Helvetica Neue"/>
                  <a:sym typeface="Helvetica Neue"/>
                </a:rPr>
                <a:t>_INCREMENT</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debemos reemplazar su valor predeterminado, por un valor del tipo </a:t>
              </a:r>
              <a:r>
                <a:rPr b="1" i="0" lang="es-419" sz="1700" u="none" cap="none" strike="noStrike">
                  <a:solidFill>
                    <a:schemeClr val="dk1"/>
                  </a:solidFill>
                  <a:highlight>
                    <a:srgbClr val="FFFFFF"/>
                  </a:highlight>
                  <a:latin typeface="Helvetica Neue"/>
                  <a:ea typeface="Helvetica Neue"/>
                  <a:cs typeface="Helvetica Neue"/>
                  <a:sym typeface="Helvetica Neue"/>
                </a:rPr>
                <a:t>NULL</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p:txBody>
        </p:sp>
      </p:grpSp>
      <p:pic>
        <p:nvPicPr>
          <p:cNvPr id="457" name="Google Shape;457;p56"/>
          <p:cNvPicPr preferRelativeResize="0"/>
          <p:nvPr/>
        </p:nvPicPr>
        <p:blipFill rotWithShape="1">
          <a:blip r:embed="rId8">
            <a:alphaModFix/>
          </a:blip>
          <a:srcRect b="0" l="0" r="0" t="0"/>
          <a:stretch/>
        </p:blipFill>
        <p:spPr>
          <a:xfrm>
            <a:off x="8037325" y="222625"/>
            <a:ext cx="903525" cy="903525"/>
          </a:xfrm>
          <a:prstGeom prst="rect">
            <a:avLst/>
          </a:prstGeom>
          <a:noFill/>
          <a:ln>
            <a:noFill/>
          </a:ln>
        </p:spPr>
      </p:pic>
      <p:sp>
        <p:nvSpPr>
          <p:cNvPr id="458" name="Google Shape;458;p56"/>
          <p:cNvSpPr txBox="1"/>
          <p:nvPr/>
        </p:nvSpPr>
        <p:spPr>
          <a:xfrm>
            <a:off x="1447575" y="433025"/>
            <a:ext cx="65574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s-419" sz="3200">
                <a:latin typeface="Anton"/>
                <a:ea typeface="Anton"/>
                <a:cs typeface="Anton"/>
                <a:sym typeface="Anton"/>
              </a:rPr>
              <a:t>CONSIDERACION 5: VERIFICAR NUMEROS ENTEROS</a:t>
            </a:r>
            <a:endParaRPr b="0" i="0" sz="3200" u="none" cap="none" strike="noStrike">
              <a:solidFill>
                <a:srgbClr val="000000"/>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 name="Shape 462"/>
        <p:cNvGrpSpPr/>
        <p:nvPr/>
      </p:nvGrpSpPr>
      <p:grpSpPr>
        <a:xfrm>
          <a:off x="0" y="0"/>
          <a:ext cx="0" cy="0"/>
          <a:chOff x="0" y="0"/>
          <a:chExt cx="0" cy="0"/>
        </a:xfrm>
      </p:grpSpPr>
      <p:sp>
        <p:nvSpPr>
          <p:cNvPr id="463" name="Google Shape;463;p57"/>
          <p:cNvSpPr txBox="1"/>
          <p:nvPr/>
        </p:nvSpPr>
        <p:spPr>
          <a:xfrm>
            <a:off x="999000" y="2044975"/>
            <a:ext cx="7146000" cy="13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EEFF41"/>
                </a:solidFill>
                <a:latin typeface="Anton"/>
                <a:ea typeface="Anton"/>
                <a:cs typeface="Anton"/>
                <a:sym typeface="Anton"/>
              </a:rPr>
              <a:t>¡PARA PENSAR!</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s-419" sz="2000" u="none" cap="none" strike="noStrike">
                <a:solidFill>
                  <a:schemeClr val="lt1"/>
                </a:solidFill>
                <a:latin typeface="Helvetica Neue Light"/>
                <a:ea typeface="Helvetica Neue Light"/>
                <a:cs typeface="Helvetica Neue Light"/>
                <a:sym typeface="Helvetica Neue Light"/>
              </a:rPr>
              <a:t>¿</a:t>
            </a:r>
            <a:r>
              <a:rPr i="1" lang="es-419" sz="2000">
                <a:solidFill>
                  <a:schemeClr val="lt1"/>
                </a:solidFill>
                <a:latin typeface="Helvetica Neue Light"/>
                <a:ea typeface="Helvetica Neue Light"/>
                <a:cs typeface="Helvetica Neue Light"/>
                <a:sym typeface="Helvetica Neue Light"/>
              </a:rPr>
              <a:t>Qué pasa si en la columna autoincrement no ponemos un NULL</a:t>
            </a:r>
            <a:r>
              <a:rPr b="0" i="1" lang="es-419" sz="2000" u="none" cap="none" strike="noStrike">
                <a:solidFill>
                  <a:schemeClr val="lt1"/>
                </a:solidFill>
                <a:latin typeface="Helvetica Neue Light"/>
                <a:ea typeface="Helvetica Neue Light"/>
                <a:cs typeface="Helvetica Neue Light"/>
                <a:sym typeface="Helvetica Neue Light"/>
              </a:rPr>
              <a:t>? </a:t>
            </a:r>
            <a:r>
              <a:rPr i="1" lang="es-419" sz="2000">
                <a:solidFill>
                  <a:schemeClr val="lt1"/>
                </a:solidFill>
                <a:latin typeface="Helvetica Neue Light"/>
                <a:ea typeface="Helvetica Neue Light"/>
                <a:cs typeface="Helvetica Neue Light"/>
                <a:sym typeface="Helvetica Neue Light"/>
              </a:rPr>
              <a:t>¿</a:t>
            </a:r>
            <a:r>
              <a:rPr b="0" i="1" lang="es-419" sz="2000" u="none" cap="none" strike="noStrike">
                <a:solidFill>
                  <a:schemeClr val="lt1"/>
                </a:solidFill>
                <a:latin typeface="Helvetica Neue Light"/>
                <a:ea typeface="Helvetica Neue Light"/>
                <a:cs typeface="Helvetica Neue Light"/>
                <a:sym typeface="Helvetica Neue Light"/>
              </a:rPr>
              <a:t>Que valor va a </a:t>
            </a:r>
            <a:r>
              <a:rPr i="1" lang="es-419" sz="2000">
                <a:solidFill>
                  <a:schemeClr val="lt1"/>
                </a:solidFill>
                <a:latin typeface="Helvetica Neue Light"/>
                <a:ea typeface="Helvetica Neue Light"/>
                <a:cs typeface="Helvetica Neue Light"/>
                <a:sym typeface="Helvetica Neue Light"/>
              </a:rPr>
              <a:t>ser importado? </a:t>
            </a:r>
            <a:endParaRPr i="1" sz="2000">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1000"/>
              </a:spcBef>
              <a:spcAft>
                <a:spcPts val="0"/>
              </a:spcAft>
              <a:buClr>
                <a:srgbClr val="000000"/>
              </a:buClr>
              <a:buSzPts val="2000"/>
              <a:buFont typeface="Arial"/>
              <a:buNone/>
            </a:pPr>
            <a:r>
              <a:rPr i="1" lang="es-419" sz="2000">
                <a:solidFill>
                  <a:schemeClr val="lt1"/>
                </a:solidFill>
                <a:latin typeface="Helvetica Neue Light"/>
                <a:ea typeface="Helvetica Neue Light"/>
                <a:cs typeface="Helvetica Neue Light"/>
                <a:sym typeface="Helvetica Neue Light"/>
              </a:rPr>
              <a:t>¿El siguiente valor del autoincrement o el valor del archivo?</a:t>
            </a:r>
            <a:endParaRPr i="1" sz="2000">
              <a:solidFill>
                <a:schemeClr val="lt1"/>
              </a:solidFill>
              <a:latin typeface="Helvetica Neue Light"/>
              <a:ea typeface="Helvetica Neue Light"/>
              <a:cs typeface="Helvetica Neue Light"/>
              <a:sym typeface="Helvetica Neue Light"/>
            </a:endParaRPr>
          </a:p>
        </p:txBody>
      </p:sp>
      <p:pic>
        <p:nvPicPr>
          <p:cNvPr id="464" name="Google Shape;464;p57"/>
          <p:cNvPicPr preferRelativeResize="0"/>
          <p:nvPr/>
        </p:nvPicPr>
        <p:blipFill rotWithShape="1">
          <a:blip r:embed="rId4">
            <a:alphaModFix/>
          </a:blip>
          <a:srcRect b="0" l="0" r="0" t="0"/>
          <a:stretch/>
        </p:blipFill>
        <p:spPr>
          <a:xfrm>
            <a:off x="3978738" y="685800"/>
            <a:ext cx="1186525" cy="1186525"/>
          </a:xfrm>
          <a:prstGeom prst="rect">
            <a:avLst/>
          </a:prstGeom>
          <a:noFill/>
          <a:ln>
            <a:noFill/>
          </a:ln>
        </p:spPr>
      </p:pic>
      <p:sp>
        <p:nvSpPr>
          <p:cNvPr id="465" name="Google Shape;465;p57"/>
          <p:cNvSpPr txBox="1"/>
          <p:nvPr/>
        </p:nvSpPr>
        <p:spPr>
          <a:xfrm>
            <a:off x="2476500" y="4501500"/>
            <a:ext cx="4191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600" u="sng">
                <a:solidFill>
                  <a:schemeClr val="lt1"/>
                </a:solidFill>
                <a:latin typeface="Helvetica Neue Light"/>
                <a:ea typeface="Helvetica Neue Light"/>
                <a:cs typeface="Helvetica Neue Light"/>
                <a:sym typeface="Helvetica Neue Light"/>
              </a:rPr>
              <a:t>CONTESTA EN EL CHAT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9" name="Shape 469"/>
        <p:cNvGrpSpPr/>
        <p:nvPr/>
      </p:nvGrpSpPr>
      <p:grpSpPr>
        <a:xfrm>
          <a:off x="0" y="0"/>
          <a:ext cx="0" cy="0"/>
          <a:chOff x="0" y="0"/>
          <a:chExt cx="0" cy="0"/>
        </a:xfrm>
      </p:grpSpPr>
      <p:sp>
        <p:nvSpPr>
          <p:cNvPr id="470" name="Google Shape;470;p58"/>
          <p:cNvSpPr txBox="1"/>
          <p:nvPr/>
        </p:nvSpPr>
        <p:spPr>
          <a:xfrm>
            <a:off x="2187450" y="1848600"/>
            <a:ext cx="4802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419" sz="3600">
                <a:solidFill>
                  <a:srgbClr val="E0FF00"/>
                </a:solidFill>
                <a:latin typeface="Anton"/>
                <a:ea typeface="Anton"/>
                <a:cs typeface="Anton"/>
                <a:sym typeface="Anton"/>
              </a:rPr>
              <a:t>IMPORTACIÓN</a:t>
            </a:r>
            <a:r>
              <a:rPr i="1" lang="es-419" sz="3600">
                <a:solidFill>
                  <a:srgbClr val="E0FF00"/>
                </a:solidFill>
                <a:latin typeface="Anton"/>
                <a:ea typeface="Anton"/>
                <a:cs typeface="Anton"/>
                <a:sym typeface="Anton"/>
              </a:rPr>
              <a:t> MEDIANTE LA</a:t>
            </a:r>
            <a:r>
              <a:rPr b="0" i="1" lang="es-419" sz="3600" u="none" cap="none" strike="noStrike">
                <a:solidFill>
                  <a:srgbClr val="E0FF00"/>
                </a:solidFill>
                <a:latin typeface="Anton"/>
                <a:ea typeface="Anton"/>
                <a:cs typeface="Anton"/>
                <a:sym typeface="Anton"/>
              </a:rPr>
              <a:t> CONSOLA</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9"/>
          <p:cNvSpPr txBox="1"/>
          <p:nvPr/>
        </p:nvSpPr>
        <p:spPr>
          <a:xfrm>
            <a:off x="3084925" y="1839700"/>
            <a:ext cx="54798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Mysql también cuenta con su versión vía </a:t>
            </a:r>
            <a:r>
              <a:rPr b="1" i="0" lang="es-419" sz="2000" u="none" cap="none" strike="noStrike">
                <a:solidFill>
                  <a:schemeClr val="dk1"/>
                </a:solidFill>
                <a:highlight>
                  <a:srgbClr val="FFFFFF"/>
                </a:highlight>
                <a:latin typeface="Helvetica Neue"/>
                <a:ea typeface="Helvetica Neue"/>
                <a:cs typeface="Helvetica Neue"/>
                <a:sym typeface="Helvetica Neue"/>
              </a:rPr>
              <a:t>Consola</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o </a:t>
            </a:r>
            <a:r>
              <a:rPr b="1" i="0" lang="es-419" sz="2000" u="none" cap="none" strike="noStrike">
                <a:solidFill>
                  <a:schemeClr val="dk1"/>
                </a:solidFill>
                <a:highlight>
                  <a:srgbClr val="FFFFFF"/>
                </a:highlight>
                <a:latin typeface="Helvetica Neue"/>
                <a:ea typeface="Helvetica Neue"/>
                <a:cs typeface="Helvetica Neue"/>
                <a:sym typeface="Helvetica Neue"/>
              </a:rPr>
              <a:t>Terminal</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Podemos realizar el mismo proceso de importación a través de esta, e incluso aprovecharla para tareas de automatización en servidores on-premise o cloud.</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476" name="Google Shape;476;p59"/>
          <p:cNvSpPr txBox="1"/>
          <p:nvPr/>
        </p:nvSpPr>
        <p:spPr>
          <a:xfrm>
            <a:off x="0" y="745350"/>
            <a:ext cx="9144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USO DE LA CONSOLA MySQL</a:t>
            </a:r>
            <a:endParaRPr b="0" i="1" sz="4500" u="none" cap="none" strike="noStrike">
              <a:solidFill>
                <a:srgbClr val="000000"/>
              </a:solidFill>
              <a:latin typeface="Anton"/>
              <a:ea typeface="Anton"/>
              <a:cs typeface="Anton"/>
              <a:sym typeface="Anton"/>
            </a:endParaRPr>
          </a:p>
        </p:txBody>
      </p:sp>
      <p:pic>
        <p:nvPicPr>
          <p:cNvPr id="477" name="Google Shape;477;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78" name="Google Shape;478;p59"/>
          <p:cNvPicPr preferRelativeResize="0"/>
          <p:nvPr/>
        </p:nvPicPr>
        <p:blipFill rotWithShape="1">
          <a:blip r:embed="rId4">
            <a:alphaModFix/>
          </a:blip>
          <a:srcRect b="0" l="0" r="0" t="0"/>
          <a:stretch/>
        </p:blipFill>
        <p:spPr>
          <a:xfrm>
            <a:off x="8037325" y="222625"/>
            <a:ext cx="903525" cy="903525"/>
          </a:xfrm>
          <a:prstGeom prst="rect">
            <a:avLst/>
          </a:prstGeom>
          <a:noFill/>
          <a:ln>
            <a:noFill/>
          </a:ln>
        </p:spPr>
      </p:pic>
      <p:pic>
        <p:nvPicPr>
          <p:cNvPr id="479" name="Google Shape;479;p59"/>
          <p:cNvPicPr preferRelativeResize="0"/>
          <p:nvPr/>
        </p:nvPicPr>
        <p:blipFill>
          <a:blip r:embed="rId5">
            <a:alphaModFix/>
          </a:blip>
          <a:stretch>
            <a:fillRect/>
          </a:stretch>
        </p:blipFill>
        <p:spPr>
          <a:xfrm>
            <a:off x="304800" y="1839700"/>
            <a:ext cx="2780125" cy="27801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83" name="Shape 483"/>
        <p:cNvGrpSpPr/>
        <p:nvPr/>
      </p:nvGrpSpPr>
      <p:grpSpPr>
        <a:xfrm>
          <a:off x="0" y="0"/>
          <a:ext cx="0" cy="0"/>
          <a:chOff x="0" y="0"/>
          <a:chExt cx="0" cy="0"/>
        </a:xfrm>
      </p:grpSpPr>
      <p:sp>
        <p:nvSpPr>
          <p:cNvPr id="484" name="Google Shape;484;p60"/>
          <p:cNvSpPr txBox="1"/>
          <p:nvPr/>
        </p:nvSpPr>
        <p:spPr>
          <a:xfrm>
            <a:off x="647850" y="2057525"/>
            <a:ext cx="8177100" cy="2905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En las primeras clases aprendimos que </a:t>
            </a:r>
            <a:r>
              <a:rPr b="1" i="0" lang="es-419" sz="1800" u="none" cap="none" strike="noStrike">
                <a:solidFill>
                  <a:schemeClr val="dk1"/>
                </a:solidFill>
                <a:highlight>
                  <a:srgbClr val="3CEFAB"/>
                </a:highlight>
                <a:latin typeface="Helvetica Neue"/>
                <a:ea typeface="Helvetica Neue"/>
                <a:cs typeface="Helvetica Neue"/>
                <a:sym typeface="Helvetica Neue"/>
              </a:rPr>
              <a:t>el</a:t>
            </a: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 </a:t>
            </a:r>
            <a:r>
              <a:rPr b="1" i="0" lang="es-419" sz="1800" u="none" cap="none" strike="noStrike">
                <a:solidFill>
                  <a:schemeClr val="dk1"/>
                </a:solidFill>
                <a:highlight>
                  <a:srgbClr val="3CEFAB"/>
                </a:highlight>
                <a:latin typeface="Helvetica Neue"/>
                <a:ea typeface="Helvetica Neue"/>
                <a:cs typeface="Helvetica Neue"/>
                <a:sym typeface="Helvetica Neue"/>
              </a:rPr>
              <a:t>motor de Mysql</a:t>
            </a: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 al ser instalado, </a:t>
            </a:r>
            <a:r>
              <a:rPr b="1" i="0" lang="es-419" sz="1800" u="none" cap="none" strike="noStrike">
                <a:solidFill>
                  <a:schemeClr val="dk1"/>
                </a:solidFill>
                <a:highlight>
                  <a:srgbClr val="3CEFAB"/>
                </a:highlight>
                <a:latin typeface="Helvetica Neue"/>
                <a:ea typeface="Helvetica Neue"/>
                <a:cs typeface="Helvetica Neue"/>
                <a:sym typeface="Helvetica Neue"/>
              </a:rPr>
              <a:t>agrega</a:t>
            </a: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 </a:t>
            </a:r>
            <a:r>
              <a:rPr b="1" i="0" lang="es-419" sz="1800" u="none" cap="none" strike="noStrike">
                <a:solidFill>
                  <a:schemeClr val="dk1"/>
                </a:solidFill>
                <a:highlight>
                  <a:srgbClr val="3CEFAB"/>
                </a:highlight>
                <a:latin typeface="Helvetica Neue"/>
                <a:ea typeface="Helvetica Neue"/>
                <a:cs typeface="Helvetica Neue"/>
                <a:sym typeface="Helvetica Neue"/>
              </a:rPr>
              <a:t>aplicaciones de línea de comando</a:t>
            </a: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 Estas sirven </a:t>
            </a:r>
            <a:r>
              <a:rPr b="1" i="0" lang="es-419" sz="1800" u="none" cap="none" strike="noStrike">
                <a:solidFill>
                  <a:schemeClr val="dk1"/>
                </a:solidFill>
                <a:highlight>
                  <a:srgbClr val="3CEFAB"/>
                </a:highlight>
                <a:latin typeface="Helvetica Neue"/>
                <a:ea typeface="Helvetica Neue"/>
                <a:cs typeface="Helvetica Neue"/>
                <a:sym typeface="Helvetica Neue"/>
              </a:rPr>
              <a:t>para</a:t>
            </a: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 </a:t>
            </a:r>
            <a:r>
              <a:rPr b="1" i="0" lang="es-419" sz="1800" u="none" cap="none" strike="noStrike">
                <a:solidFill>
                  <a:schemeClr val="dk1"/>
                </a:solidFill>
                <a:highlight>
                  <a:srgbClr val="3CEFAB"/>
                </a:highlight>
                <a:latin typeface="Helvetica Neue"/>
                <a:ea typeface="Helvetica Neue"/>
                <a:cs typeface="Helvetica Neue"/>
                <a:sym typeface="Helvetica Neue"/>
              </a:rPr>
              <a:t>operar y administrar las bases de datos</a:t>
            </a: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 de la misma forma que con Mysql Workbench, pero </a:t>
            </a:r>
            <a:r>
              <a:rPr b="1" i="0" lang="es-419" sz="1800" u="none" cap="none" strike="noStrike">
                <a:solidFill>
                  <a:schemeClr val="dk1"/>
                </a:solidFill>
                <a:highlight>
                  <a:srgbClr val="3CEFAB"/>
                </a:highlight>
                <a:latin typeface="Helvetica Neue"/>
                <a:ea typeface="Helvetica Neue"/>
                <a:cs typeface="Helvetica Neue"/>
                <a:sym typeface="Helvetica Neue"/>
              </a:rPr>
              <a:t>sin necesidad de una interfaz visual</a:t>
            </a:r>
            <a:r>
              <a:rPr b="0" i="0" lang="es-419" sz="1800" u="none" cap="none" strike="noStrike">
                <a:solidFill>
                  <a:schemeClr val="dk1"/>
                </a:solidFill>
                <a:highlight>
                  <a:srgbClr val="3CEFAB"/>
                </a:highlight>
                <a:latin typeface="Helvetica Neue Light"/>
                <a:ea typeface="Helvetica Neue Light"/>
                <a:cs typeface="Helvetica Neue Light"/>
                <a:sym typeface="Helvetica Neue Light"/>
              </a:rPr>
              <a:t>.</a:t>
            </a:r>
            <a:endParaRPr b="0" i="0" sz="1800" u="none" cap="none" strike="noStrike">
              <a:solidFill>
                <a:srgbClr val="000000"/>
              </a:solidFill>
              <a:highlight>
                <a:srgbClr val="3CEFAB"/>
              </a:highlight>
              <a:latin typeface="Helvetica Neue Light"/>
              <a:ea typeface="Helvetica Neue Light"/>
              <a:cs typeface="Helvetica Neue Light"/>
              <a:sym typeface="Helvetica Neue Light"/>
            </a:endParaRPr>
          </a:p>
        </p:txBody>
      </p:sp>
      <p:pic>
        <p:nvPicPr>
          <p:cNvPr id="485" name="Google Shape;485;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86" name="Google Shape;486;p60"/>
          <p:cNvPicPr preferRelativeResize="0"/>
          <p:nvPr/>
        </p:nvPicPr>
        <p:blipFill rotWithShape="1">
          <a:blip r:embed="rId4">
            <a:alphaModFix/>
          </a:blip>
          <a:srcRect b="0" l="0" r="0" t="0"/>
          <a:stretch/>
        </p:blipFill>
        <p:spPr>
          <a:xfrm>
            <a:off x="4059101" y="610350"/>
            <a:ext cx="1108525" cy="1108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1"/>
          <p:cNvSpPr txBox="1"/>
          <p:nvPr/>
        </p:nvSpPr>
        <p:spPr>
          <a:xfrm>
            <a:off x="3511750" y="1905125"/>
            <a:ext cx="4856100" cy="2905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Para comenzar a usar Mysql desde la línea de comandos, debemos ejecutar la </a:t>
            </a:r>
            <a:r>
              <a:rPr b="1" i="0" lang="es-419" sz="2000" u="none" cap="none" strike="noStrike">
                <a:solidFill>
                  <a:schemeClr val="dk1"/>
                </a:solidFill>
                <a:highlight>
                  <a:srgbClr val="FFFFFF"/>
                </a:highlight>
                <a:latin typeface="Helvetica Neue"/>
                <a:ea typeface="Helvetica Neue"/>
                <a:cs typeface="Helvetica Neue"/>
                <a:sym typeface="Helvetica Neue"/>
              </a:rPr>
              <a:t>Consola</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a:t>
            </a:r>
            <a:r>
              <a:rPr b="1" i="0" lang="es-419" sz="2000" u="none" cap="none" strike="noStrike">
                <a:solidFill>
                  <a:schemeClr val="dk1"/>
                </a:solidFill>
                <a:highlight>
                  <a:srgbClr val="FFFFFF"/>
                </a:highlight>
                <a:latin typeface="Helvetica Neue"/>
                <a:ea typeface="Helvetica Neue"/>
                <a:cs typeface="Helvetica Neue"/>
                <a:sym typeface="Helvetica Neue"/>
              </a:rPr>
              <a:t>Terminal</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o </a:t>
            </a:r>
            <a:r>
              <a:rPr b="1" i="0" lang="es-419" sz="2000" u="none" cap="none" strike="noStrike">
                <a:solidFill>
                  <a:schemeClr val="dk1"/>
                </a:solidFill>
                <a:highlight>
                  <a:srgbClr val="FFFFFF"/>
                </a:highlight>
                <a:latin typeface="Helvetica Neue"/>
                <a:ea typeface="Helvetica Neue"/>
                <a:cs typeface="Helvetica Neue"/>
                <a:sym typeface="Helvetica Neue"/>
              </a:rPr>
              <a:t>línea de comandos</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dependiendo del sistema operativo que tengamos.</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492" name="Google Shape;492;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93" name="Google Shape;493;p61"/>
          <p:cNvPicPr preferRelativeResize="0"/>
          <p:nvPr/>
        </p:nvPicPr>
        <p:blipFill rotWithShape="1">
          <a:blip r:embed="rId4">
            <a:alphaModFix/>
          </a:blip>
          <a:srcRect b="0" l="0" r="0" t="0"/>
          <a:stretch/>
        </p:blipFill>
        <p:spPr>
          <a:xfrm>
            <a:off x="1143000" y="1828925"/>
            <a:ext cx="1883775" cy="1883775"/>
          </a:xfrm>
          <a:prstGeom prst="rect">
            <a:avLst/>
          </a:prstGeom>
          <a:noFill/>
          <a:ln>
            <a:noFill/>
          </a:ln>
        </p:spPr>
      </p:pic>
      <p:sp>
        <p:nvSpPr>
          <p:cNvPr id="494" name="Google Shape;494;p61"/>
          <p:cNvSpPr txBox="1"/>
          <p:nvPr/>
        </p:nvSpPr>
        <p:spPr>
          <a:xfrm>
            <a:off x="0" y="464050"/>
            <a:ext cx="9144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USO DE LA CONSOLA MySQL</a:t>
            </a:r>
            <a:endParaRPr b="0" i="1" sz="4500" u="none" cap="none" strike="noStrike">
              <a:solidFill>
                <a:srgbClr val="000000"/>
              </a:solidFill>
              <a:latin typeface="Anton"/>
              <a:ea typeface="Anton"/>
              <a:cs typeface="Anton"/>
              <a:sym typeface="Anton"/>
            </a:endParaRPr>
          </a:p>
        </p:txBody>
      </p:sp>
      <p:pic>
        <p:nvPicPr>
          <p:cNvPr id="495" name="Google Shape;495;p61"/>
          <p:cNvPicPr preferRelativeResize="0"/>
          <p:nvPr/>
        </p:nvPicPr>
        <p:blipFill rotWithShape="1">
          <a:blip r:embed="rId5">
            <a:alphaModFix/>
          </a:blip>
          <a:srcRect b="0" l="0" r="0" t="0"/>
          <a:stretch/>
        </p:blipFill>
        <p:spPr>
          <a:xfrm>
            <a:off x="8037325" y="222625"/>
            <a:ext cx="903525" cy="903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7" name="Shape 97"/>
        <p:cNvGrpSpPr/>
        <p:nvPr/>
      </p:nvGrpSpPr>
      <p:grpSpPr>
        <a:xfrm>
          <a:off x="0" y="0"/>
          <a:ext cx="0" cy="0"/>
          <a:chOff x="0" y="0"/>
          <a:chExt cx="0" cy="0"/>
        </a:xfrm>
      </p:grpSpPr>
      <p:sp>
        <p:nvSpPr>
          <p:cNvPr id="98" name="Google Shape;98;p17"/>
          <p:cNvSpPr txBox="1"/>
          <p:nvPr/>
        </p:nvSpPr>
        <p:spPr>
          <a:xfrm>
            <a:off x="1398000" y="1830275"/>
            <a:ext cx="6348000" cy="138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a:t>
            </a:r>
            <a:r>
              <a:rPr i="1" lang="es-419" sz="3600">
                <a:solidFill>
                  <a:srgbClr val="121212"/>
                </a:solidFill>
                <a:latin typeface="Anton"/>
                <a:ea typeface="Anton"/>
                <a:cs typeface="Anton"/>
                <a:sym typeface="Anton"/>
              </a:rPr>
              <a:t>RESPONDIERON NUESTRA PREGUNTA EN </a:t>
            </a:r>
            <a:r>
              <a:rPr i="1" lang="es-419" sz="3600" u="sng">
                <a:solidFill>
                  <a:schemeClr val="hlink"/>
                </a:solidFill>
                <a:latin typeface="Anton"/>
                <a:ea typeface="Anton"/>
                <a:cs typeface="Anton"/>
                <a:sym typeface="Anton"/>
                <a:hlinkClick r:id="rId3"/>
              </a:rPr>
              <a:t>SLACK</a:t>
            </a:r>
            <a:r>
              <a:rPr i="1" lang="es-419" sz="3600">
                <a:solidFill>
                  <a:srgbClr val="121212"/>
                </a:solidFill>
                <a:latin typeface="Anton"/>
                <a:ea typeface="Anton"/>
                <a:cs typeface="Anton"/>
                <a:sym typeface="Anton"/>
              </a:rPr>
              <a:t> DE LA CLASE PASADA</a:t>
            </a:r>
            <a:r>
              <a:rPr b="0" i="1" lang="es-419" sz="3600" u="none" cap="none" strike="noStrike">
                <a:solidFill>
                  <a:srgbClr val="121212"/>
                </a:solidFill>
                <a:latin typeface="Anton"/>
                <a:ea typeface="Anton"/>
                <a:cs typeface="Anton"/>
                <a:sym typeface="Anton"/>
              </a:rPr>
              <a:t>!</a:t>
            </a:r>
            <a:endParaRPr b="0" i="1" sz="3600" u="none" cap="none" strike="noStrike">
              <a:solidFill>
                <a:srgbClr val="121212"/>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rPr i="1" lang="es-419" sz="2200">
                <a:solidFill>
                  <a:srgbClr val="121212"/>
                </a:solidFill>
                <a:latin typeface="Anton"/>
                <a:ea typeface="Anton"/>
                <a:cs typeface="Anton"/>
                <a:sym typeface="Anton"/>
              </a:rPr>
              <a:t>CODE PARTE 1</a:t>
            </a:r>
            <a:endParaRPr i="1" sz="2200">
              <a:solidFill>
                <a:srgbClr val="121212"/>
              </a:solidFill>
              <a:latin typeface="Anton"/>
              <a:ea typeface="Anton"/>
              <a:cs typeface="Anton"/>
              <a:sym typeface="Anton"/>
            </a:endParaRPr>
          </a:p>
        </p:txBody>
      </p:sp>
      <p:pic>
        <p:nvPicPr>
          <p:cNvPr id="99" name="Google Shape;99;p1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01" name="Google Shape;501;p62"/>
          <p:cNvPicPr preferRelativeResize="0"/>
          <p:nvPr/>
        </p:nvPicPr>
        <p:blipFill rotWithShape="1">
          <a:blip r:embed="rId4">
            <a:alphaModFix/>
          </a:blip>
          <a:srcRect b="0" l="0" r="0" t="0"/>
          <a:stretch/>
        </p:blipFill>
        <p:spPr>
          <a:xfrm>
            <a:off x="4572000" y="1065575"/>
            <a:ext cx="4349374" cy="2453249"/>
          </a:xfrm>
          <a:prstGeom prst="rect">
            <a:avLst/>
          </a:prstGeom>
          <a:noFill/>
          <a:ln>
            <a:noFill/>
          </a:ln>
        </p:spPr>
      </p:pic>
      <p:sp>
        <p:nvSpPr>
          <p:cNvPr id="502" name="Google Shape;502;p62"/>
          <p:cNvSpPr txBox="1"/>
          <p:nvPr/>
        </p:nvSpPr>
        <p:spPr>
          <a:xfrm>
            <a:off x="217475" y="1587200"/>
            <a:ext cx="4128300" cy="1410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En </a:t>
            </a:r>
            <a:r>
              <a:rPr b="1" i="0" lang="es-419" sz="1700" u="none" cap="none" strike="noStrike">
                <a:solidFill>
                  <a:schemeClr val="dk1"/>
                </a:solidFill>
                <a:highlight>
                  <a:srgbClr val="FFFFFF"/>
                </a:highlight>
                <a:latin typeface="Helvetica Neue"/>
                <a:ea typeface="Helvetica Neue"/>
                <a:cs typeface="Helvetica Neue"/>
                <a:sym typeface="Helvetica Neue"/>
              </a:rPr>
              <a:t>Linux</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o </a:t>
            </a:r>
            <a:r>
              <a:rPr b="1" i="0" lang="es-419" sz="1700" u="none" cap="none" strike="noStrike">
                <a:solidFill>
                  <a:schemeClr val="dk1"/>
                </a:solidFill>
                <a:highlight>
                  <a:srgbClr val="FFFFFF"/>
                </a:highlight>
                <a:latin typeface="Helvetica Neue"/>
                <a:ea typeface="Helvetica Neue"/>
                <a:cs typeface="Helvetica Neue"/>
                <a:sym typeface="Helvetica Neue"/>
              </a:rPr>
              <a:t>Mac OS</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debemos ubicar en el apartado de aplicaciones, la línea de comandos </a:t>
            </a:r>
            <a:r>
              <a:rPr b="1" i="0" lang="es-419" sz="1700" u="none" cap="none" strike="noStrike">
                <a:solidFill>
                  <a:schemeClr val="dk1"/>
                </a:solidFill>
                <a:highlight>
                  <a:schemeClr val="lt1"/>
                </a:highlight>
                <a:latin typeface="Helvetica Neue"/>
                <a:ea typeface="Helvetica Neue"/>
                <a:cs typeface="Helvetica Neue"/>
                <a:sym typeface="Helvetica Neue"/>
              </a:rPr>
              <a:t>Bash</a:t>
            </a: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 o </a:t>
            </a:r>
            <a:r>
              <a:rPr b="1" i="0" lang="es-419" sz="1700" u="none" cap="none" strike="noStrike">
                <a:solidFill>
                  <a:schemeClr val="dk1"/>
                </a:solidFill>
                <a:highlight>
                  <a:schemeClr val="lt1"/>
                </a:highlight>
                <a:latin typeface="Helvetica Neue"/>
                <a:ea typeface="Helvetica Neue"/>
                <a:cs typeface="Helvetica Neue"/>
                <a:sym typeface="Helvetica Neue"/>
              </a:rPr>
              <a:t>Terminal</a:t>
            </a: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 y ejecutarla desde su ícono. </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a:t>
            </a:r>
            <a:endParaRPr b="0" i="0" sz="1700" u="none" cap="none" strike="noStrike">
              <a:solidFill>
                <a:srgbClr val="000000"/>
              </a:solidFill>
              <a:latin typeface="Helvetica Neue Light"/>
              <a:ea typeface="Helvetica Neue Light"/>
              <a:cs typeface="Helvetica Neue Light"/>
              <a:sym typeface="Helvetica Neue Light"/>
            </a:endParaRPr>
          </a:p>
        </p:txBody>
      </p:sp>
      <p:sp>
        <p:nvSpPr>
          <p:cNvPr id="503" name="Google Shape;503;p62"/>
          <p:cNvSpPr txBox="1"/>
          <p:nvPr/>
        </p:nvSpPr>
        <p:spPr>
          <a:xfrm>
            <a:off x="0" y="464050"/>
            <a:ext cx="9144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CONSOLA O TERMINAL</a:t>
            </a:r>
            <a:endParaRPr b="0" i="1" sz="4500" u="none" cap="none" strike="noStrike">
              <a:solidFill>
                <a:srgbClr val="000000"/>
              </a:solidFill>
              <a:latin typeface="Anton"/>
              <a:ea typeface="Anton"/>
              <a:cs typeface="Anton"/>
              <a:sym typeface="Anton"/>
            </a:endParaRPr>
          </a:p>
        </p:txBody>
      </p:sp>
      <p:pic>
        <p:nvPicPr>
          <p:cNvPr id="504" name="Google Shape;504;p62"/>
          <p:cNvPicPr preferRelativeResize="0"/>
          <p:nvPr/>
        </p:nvPicPr>
        <p:blipFill rotWithShape="1">
          <a:blip r:embed="rId5">
            <a:alphaModFix/>
          </a:blip>
          <a:srcRect b="0" l="0" r="0" t="0"/>
          <a:stretch/>
        </p:blipFill>
        <p:spPr>
          <a:xfrm>
            <a:off x="8037325" y="222625"/>
            <a:ext cx="903525" cy="903525"/>
          </a:xfrm>
          <a:prstGeom prst="rect">
            <a:avLst/>
          </a:prstGeom>
          <a:noFill/>
          <a:ln>
            <a:noFill/>
          </a:ln>
        </p:spPr>
      </p:pic>
      <p:pic>
        <p:nvPicPr>
          <p:cNvPr id="505" name="Google Shape;505;p62"/>
          <p:cNvPicPr preferRelativeResize="0"/>
          <p:nvPr/>
        </p:nvPicPr>
        <p:blipFill>
          <a:blip r:embed="rId6">
            <a:alphaModFix/>
          </a:blip>
          <a:stretch>
            <a:fillRect/>
          </a:stretch>
        </p:blipFill>
        <p:spPr>
          <a:xfrm>
            <a:off x="4807762" y="3234825"/>
            <a:ext cx="3875124" cy="1908675"/>
          </a:xfrm>
          <a:prstGeom prst="rect">
            <a:avLst/>
          </a:prstGeom>
          <a:noFill/>
          <a:ln>
            <a:noFill/>
          </a:ln>
        </p:spPr>
      </p:pic>
      <p:sp>
        <p:nvSpPr>
          <p:cNvPr id="506" name="Google Shape;506;p62"/>
          <p:cNvSpPr txBox="1"/>
          <p:nvPr/>
        </p:nvSpPr>
        <p:spPr>
          <a:xfrm>
            <a:off x="217475" y="3484163"/>
            <a:ext cx="4128300" cy="1410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En </a:t>
            </a:r>
            <a:r>
              <a:rPr b="1" lang="es-419" sz="1700">
                <a:solidFill>
                  <a:schemeClr val="dk1"/>
                </a:solidFill>
                <a:highlight>
                  <a:srgbClr val="FFFFFF"/>
                </a:highlight>
                <a:latin typeface="Helvetica Neue"/>
                <a:ea typeface="Helvetica Neue"/>
                <a:cs typeface="Helvetica Neue"/>
                <a:sym typeface="Helvetica Neue"/>
              </a:rPr>
              <a:t>Windows</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debemos </a:t>
            </a:r>
            <a:r>
              <a:rPr lang="es-419" sz="1700">
                <a:solidFill>
                  <a:schemeClr val="dk1"/>
                </a:solidFill>
                <a:highlight>
                  <a:srgbClr val="FFFFFF"/>
                </a:highlight>
                <a:latin typeface="Helvetica Neue Light"/>
                <a:ea typeface="Helvetica Neue Light"/>
                <a:cs typeface="Helvetica Neue Light"/>
                <a:sym typeface="Helvetica Neue Light"/>
              </a:rPr>
              <a:t>ejecutar la aplicación </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a:t>
            </a:r>
            <a:r>
              <a:rPr b="1" i="0" lang="es-419" sz="1700" u="none" cap="none" strike="noStrike">
                <a:solidFill>
                  <a:schemeClr val="dk1"/>
                </a:solidFill>
                <a:highlight>
                  <a:srgbClr val="FFFFFF"/>
                </a:highlight>
                <a:latin typeface="Helvetica Neue"/>
                <a:ea typeface="Helvetica Neue"/>
                <a:cs typeface="Helvetica Neue"/>
                <a:sym typeface="Helvetica Neue"/>
              </a:rPr>
              <a:t>M</a:t>
            </a:r>
            <a:r>
              <a:rPr b="1" lang="es-419" sz="1700">
                <a:solidFill>
                  <a:schemeClr val="dk1"/>
                </a:solidFill>
                <a:highlight>
                  <a:srgbClr val="FFFFFF"/>
                </a:highlight>
                <a:latin typeface="Helvetica Neue"/>
                <a:ea typeface="Helvetica Neue"/>
                <a:cs typeface="Helvetica Neue"/>
                <a:sym typeface="Helvetica Neue"/>
              </a:rPr>
              <a:t>ySQL Shell</a:t>
            </a:r>
            <a:r>
              <a:rPr lang="es-419" sz="1700">
                <a:solidFill>
                  <a:schemeClr val="dk1"/>
                </a:solidFill>
                <a:highlight>
                  <a:srgbClr val="FFFFFF"/>
                </a:highlight>
                <a:latin typeface="Helvetica Neue Light"/>
                <a:ea typeface="Helvetica Neue Light"/>
                <a:cs typeface="Helvetica Neue Light"/>
                <a:sym typeface="Helvetica Neue Light"/>
              </a:rPr>
              <a:t>.</a:t>
            </a: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 </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a:t>
            </a:r>
            <a:endParaRPr b="0" i="0" sz="17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3"/>
          <p:cNvSpPr txBox="1"/>
          <p:nvPr/>
        </p:nvSpPr>
        <p:spPr>
          <a:xfrm>
            <a:off x="257775" y="1676525"/>
            <a:ext cx="4355700" cy="1743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Allí escribimos la siguiente ruta: </a:t>
            </a:r>
            <a:r>
              <a:rPr b="1" i="0" lang="es-419" sz="1500" u="none" cap="none" strike="noStrike">
                <a:solidFill>
                  <a:schemeClr val="lt1"/>
                </a:solidFill>
                <a:highlight>
                  <a:srgbClr val="4D5156"/>
                </a:highlight>
                <a:latin typeface="Consolas"/>
                <a:ea typeface="Consolas"/>
                <a:cs typeface="Consolas"/>
                <a:sym typeface="Consolas"/>
              </a:rPr>
              <a:t>/usr/local/mysql/bin/mysql -u root -p</a:t>
            </a:r>
            <a:r>
              <a:rPr b="1" i="0" lang="es-419" sz="1500" u="none" cap="none" strike="noStrike">
                <a:solidFill>
                  <a:schemeClr val="lt1"/>
                </a:solidFill>
                <a:highlight>
                  <a:schemeClr val="dk1"/>
                </a:highlight>
                <a:latin typeface="Consolas"/>
                <a:ea typeface="Consolas"/>
                <a:cs typeface="Consolas"/>
                <a:sym typeface="Consolas"/>
              </a:rPr>
              <a:t> </a:t>
            </a:r>
            <a:endParaRPr b="1" i="0" sz="1900" u="none" cap="none" strike="noStrike">
              <a:solidFill>
                <a:schemeClr val="lt1"/>
              </a:solidFill>
              <a:highlight>
                <a:schemeClr val="dk1"/>
              </a:highlight>
              <a:latin typeface="Consolas"/>
              <a:ea typeface="Consolas"/>
              <a:cs typeface="Consolas"/>
              <a:sym typeface="Consolas"/>
            </a:endParaRPr>
          </a:p>
          <a:p>
            <a:pPr indent="0" lvl="0" marL="0" marR="0" rtl="0" algn="ctr">
              <a:lnSpc>
                <a:spcPct val="115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presionando luego la tecla </a:t>
            </a:r>
            <a:r>
              <a:rPr b="1" i="0" lang="es-419" sz="1700" u="none" cap="none" strike="noStrike">
                <a:solidFill>
                  <a:schemeClr val="dk1"/>
                </a:solidFill>
                <a:highlight>
                  <a:srgbClr val="FFFFFF"/>
                </a:highlight>
                <a:latin typeface="Helvetica Neue"/>
                <a:ea typeface="Helvetica Neue"/>
                <a:cs typeface="Helvetica Neue"/>
                <a:sym typeface="Helvetica Neue"/>
              </a:rPr>
              <a:t>Enter</a:t>
            </a:r>
            <a:r>
              <a:rPr b="0" i="0" lang="es-419" sz="1300" u="none" cap="none" strike="noStrike">
                <a:solidFill>
                  <a:schemeClr val="dk1"/>
                </a:solidFill>
                <a:latin typeface="Arial"/>
                <a:ea typeface="Arial"/>
                <a:cs typeface="Arial"/>
                <a:sym typeface="Arial"/>
              </a:rPr>
              <a:t>.</a:t>
            </a:r>
            <a:endParaRPr b="0" i="0" sz="1700" u="none" cap="none" strike="noStrike">
              <a:solidFill>
                <a:srgbClr val="000000"/>
              </a:solidFill>
              <a:latin typeface="Helvetica Neue Light"/>
              <a:ea typeface="Helvetica Neue Light"/>
              <a:cs typeface="Helvetica Neue Light"/>
              <a:sym typeface="Helvetica Neue Light"/>
            </a:endParaRPr>
          </a:p>
        </p:txBody>
      </p:sp>
      <p:pic>
        <p:nvPicPr>
          <p:cNvPr id="512" name="Google Shape;512;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13" name="Google Shape;513;p63"/>
          <p:cNvPicPr preferRelativeResize="0"/>
          <p:nvPr/>
        </p:nvPicPr>
        <p:blipFill rotWithShape="1">
          <a:blip r:embed="rId4">
            <a:alphaModFix/>
          </a:blip>
          <a:srcRect b="0" l="0" r="0" t="0"/>
          <a:stretch/>
        </p:blipFill>
        <p:spPr>
          <a:xfrm>
            <a:off x="4879023" y="1295525"/>
            <a:ext cx="3875425" cy="2121451"/>
          </a:xfrm>
          <a:prstGeom prst="rect">
            <a:avLst/>
          </a:prstGeom>
          <a:noFill/>
          <a:ln>
            <a:noFill/>
          </a:ln>
        </p:spPr>
      </p:pic>
      <p:pic>
        <p:nvPicPr>
          <p:cNvPr id="514" name="Google Shape;514;p63"/>
          <p:cNvPicPr preferRelativeResize="0"/>
          <p:nvPr/>
        </p:nvPicPr>
        <p:blipFill rotWithShape="1">
          <a:blip r:embed="rId5">
            <a:alphaModFix/>
          </a:blip>
          <a:srcRect b="0" l="0" r="0" t="0"/>
          <a:stretch/>
        </p:blipFill>
        <p:spPr>
          <a:xfrm>
            <a:off x="343825" y="2848763"/>
            <a:ext cx="3705560" cy="2028474"/>
          </a:xfrm>
          <a:prstGeom prst="rect">
            <a:avLst/>
          </a:prstGeom>
          <a:noFill/>
          <a:ln>
            <a:noFill/>
          </a:ln>
        </p:spPr>
      </p:pic>
      <p:sp>
        <p:nvSpPr>
          <p:cNvPr id="515" name="Google Shape;515;p63"/>
          <p:cNvSpPr txBox="1"/>
          <p:nvPr/>
        </p:nvSpPr>
        <p:spPr>
          <a:xfrm>
            <a:off x="4035900" y="3390450"/>
            <a:ext cx="4566300" cy="1280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600"/>
              <a:buFont typeface="Arial"/>
              <a:buNone/>
            </a:pPr>
            <a:r>
              <a:rPr b="0" i="0" lang="es-419" sz="1600" u="none" cap="none" strike="noStrike">
                <a:solidFill>
                  <a:schemeClr val="dk1"/>
                </a:solidFill>
                <a:highlight>
                  <a:schemeClr val="lt1"/>
                </a:highlight>
                <a:latin typeface="Helvetica Neue Light"/>
                <a:ea typeface="Helvetica Neue Light"/>
                <a:cs typeface="Helvetica Neue Light"/>
                <a:sym typeface="Helvetica Neue Light"/>
              </a:rPr>
              <a:t>Ingresamos nuestro </a:t>
            </a:r>
            <a:r>
              <a:rPr b="0" i="1" lang="es-419" sz="1600" u="none" cap="none" strike="noStrike">
                <a:solidFill>
                  <a:schemeClr val="dk1"/>
                </a:solidFill>
                <a:highlight>
                  <a:schemeClr val="lt1"/>
                </a:highlight>
                <a:latin typeface="Helvetica Neue Light"/>
                <a:ea typeface="Helvetica Neue Light"/>
                <a:cs typeface="Helvetica Neue Light"/>
                <a:sym typeface="Helvetica Neue Light"/>
              </a:rPr>
              <a:t>password de usuario</a:t>
            </a:r>
            <a:r>
              <a:rPr b="0" i="0" lang="es-419" sz="1600" u="none" cap="none" strike="noStrike">
                <a:solidFill>
                  <a:schemeClr val="dk1"/>
                </a:solidFill>
                <a:highlight>
                  <a:schemeClr val="lt1"/>
                </a:highlight>
                <a:latin typeface="Helvetica Neue Light"/>
                <a:ea typeface="Helvetica Neue Light"/>
                <a:cs typeface="Helvetica Neue Light"/>
                <a:sym typeface="Helvetica Neue Light"/>
              </a:rPr>
              <a:t> y, finalmente, entramos a la línea de comandos mysql. La identificamos por el cambio en el </a:t>
            </a:r>
            <a:r>
              <a:rPr b="1" i="0" lang="es-419" sz="1600" u="none" cap="none" strike="noStrike">
                <a:solidFill>
                  <a:schemeClr val="dk1"/>
                </a:solidFill>
                <a:highlight>
                  <a:schemeClr val="lt1"/>
                </a:highlight>
                <a:latin typeface="Helvetica Neue"/>
                <a:ea typeface="Helvetica Neue"/>
                <a:cs typeface="Helvetica Neue"/>
                <a:sym typeface="Helvetica Neue"/>
              </a:rPr>
              <a:t>Prompt de comandos</a:t>
            </a:r>
            <a:r>
              <a:rPr b="0" i="0" lang="es-419" sz="1600" u="none" cap="none" strike="noStrike">
                <a:solidFill>
                  <a:schemeClr val="dk1"/>
                </a:solidFill>
                <a:highlight>
                  <a:schemeClr val="lt1"/>
                </a:highlight>
                <a:latin typeface="Helvetica Neue Light"/>
                <a:ea typeface="Helvetica Neue Light"/>
                <a:cs typeface="Helvetica Neue Light"/>
                <a:sym typeface="Helvetica Neue Light"/>
              </a:rPr>
              <a:t>.</a:t>
            </a:r>
            <a:endParaRPr b="0" i="0" sz="1100" u="none" cap="none" strike="noStrike">
              <a:solidFill>
                <a:srgbClr val="000000"/>
              </a:solidFill>
              <a:latin typeface="Arial"/>
              <a:ea typeface="Arial"/>
              <a:cs typeface="Arial"/>
              <a:sym typeface="Arial"/>
            </a:endParaRPr>
          </a:p>
        </p:txBody>
      </p:sp>
      <p:sp>
        <p:nvSpPr>
          <p:cNvPr id="516" name="Google Shape;516;p63"/>
          <p:cNvSpPr/>
          <p:nvPr/>
        </p:nvSpPr>
        <p:spPr>
          <a:xfrm>
            <a:off x="4049375" y="2406800"/>
            <a:ext cx="3582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63"/>
          <p:cNvSpPr/>
          <p:nvPr/>
        </p:nvSpPr>
        <p:spPr>
          <a:xfrm rot="5400000">
            <a:off x="6438425" y="3175350"/>
            <a:ext cx="3582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63"/>
          <p:cNvSpPr/>
          <p:nvPr/>
        </p:nvSpPr>
        <p:spPr>
          <a:xfrm rot="10800000">
            <a:off x="3900700" y="3793550"/>
            <a:ext cx="3582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63"/>
          <p:cNvSpPr txBox="1"/>
          <p:nvPr/>
        </p:nvSpPr>
        <p:spPr>
          <a:xfrm>
            <a:off x="0" y="464050"/>
            <a:ext cx="9144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CONSOLA O TERMINAL (</a:t>
            </a:r>
            <a:r>
              <a:rPr i="1" lang="es-419" sz="4500">
                <a:latin typeface="Anton"/>
                <a:ea typeface="Anton"/>
                <a:cs typeface="Anton"/>
                <a:sym typeface="Anton"/>
              </a:rPr>
              <a:t>MAC O LINUX</a:t>
            </a:r>
            <a:r>
              <a:rPr b="0" i="1" lang="es-419" sz="4500" u="none" cap="none" strike="noStrike">
                <a:solidFill>
                  <a:srgbClr val="000000"/>
                </a:solidFill>
                <a:latin typeface="Anton"/>
                <a:ea typeface="Anton"/>
                <a:cs typeface="Anton"/>
                <a:sym typeface="Anton"/>
              </a:rPr>
              <a:t>)</a:t>
            </a:r>
            <a:endParaRPr b="0" i="1" sz="4500" u="none" cap="none" strike="noStrike">
              <a:solidFill>
                <a:srgbClr val="000000"/>
              </a:solidFill>
              <a:latin typeface="Anton"/>
              <a:ea typeface="Anton"/>
              <a:cs typeface="Anton"/>
              <a:sym typeface="Anton"/>
            </a:endParaRPr>
          </a:p>
        </p:txBody>
      </p:sp>
      <p:pic>
        <p:nvPicPr>
          <p:cNvPr id="520" name="Google Shape;520;p63"/>
          <p:cNvPicPr preferRelativeResize="0"/>
          <p:nvPr/>
        </p:nvPicPr>
        <p:blipFill rotWithShape="1">
          <a:blip r:embed="rId6">
            <a:alphaModFix/>
          </a:blip>
          <a:srcRect b="0" l="0" r="0" t="0"/>
          <a:stretch/>
        </p:blipFill>
        <p:spPr>
          <a:xfrm>
            <a:off x="8602200" y="0"/>
            <a:ext cx="541800" cy="541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4"/>
          <p:cNvSpPr txBox="1"/>
          <p:nvPr/>
        </p:nvSpPr>
        <p:spPr>
          <a:xfrm>
            <a:off x="284650" y="1349150"/>
            <a:ext cx="8656200" cy="1743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Allí escribimos la </a:t>
            </a:r>
            <a:r>
              <a:rPr lang="es-419" sz="1700">
                <a:solidFill>
                  <a:schemeClr val="dk1"/>
                </a:solidFill>
                <a:highlight>
                  <a:srgbClr val="FFFFFF"/>
                </a:highlight>
                <a:latin typeface="Helvetica Neue Light"/>
                <a:ea typeface="Helvetica Neue Light"/>
                <a:cs typeface="Helvetica Neue Light"/>
                <a:sym typeface="Helvetica Neue Light"/>
              </a:rPr>
              <a:t>sentencia</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a:t>
            </a:r>
            <a:r>
              <a:rPr b="1" i="0" lang="es-419" sz="1500" u="none" cap="none" strike="noStrike">
                <a:solidFill>
                  <a:schemeClr val="lt1"/>
                </a:solidFill>
                <a:highlight>
                  <a:srgbClr val="4D5156"/>
                </a:highlight>
                <a:latin typeface="Consolas"/>
                <a:ea typeface="Consolas"/>
                <a:cs typeface="Consolas"/>
                <a:sym typeface="Consolas"/>
              </a:rPr>
              <a:t>\connect root@localhost:3306</a:t>
            </a:r>
            <a:r>
              <a:rPr b="0" i="0" lang="es-419" sz="1700" u="none" cap="none" strike="noStrike">
                <a:solidFill>
                  <a:schemeClr val="dk1"/>
                </a:solidFill>
                <a:highlight>
                  <a:srgbClr val="FFFFFF"/>
                </a:highlight>
                <a:latin typeface="Helvetica Neue Light"/>
                <a:ea typeface="Helvetica Neue Light"/>
                <a:cs typeface="Helvetica Neue Light"/>
                <a:sym typeface="Helvetica Neue Light"/>
              </a:rPr>
              <a:t> y presionando luego la tecla </a:t>
            </a:r>
            <a:r>
              <a:rPr b="1" i="0" lang="es-419" sz="1700" u="none" cap="none" strike="noStrike">
                <a:solidFill>
                  <a:schemeClr val="dk1"/>
                </a:solidFill>
                <a:highlight>
                  <a:srgbClr val="FFFFFF"/>
                </a:highlight>
                <a:latin typeface="Helvetica Neue"/>
                <a:ea typeface="Helvetica Neue"/>
                <a:cs typeface="Helvetica Neue"/>
                <a:sym typeface="Helvetica Neue"/>
              </a:rPr>
              <a:t>Enter </a:t>
            </a:r>
            <a:r>
              <a:rPr i="0" lang="es-419" sz="1700" u="none" cap="none" strike="noStrike">
                <a:solidFill>
                  <a:schemeClr val="dk1"/>
                </a:solidFill>
                <a:highlight>
                  <a:srgbClr val="FFFFFF"/>
                </a:highlight>
                <a:latin typeface="Helvetica Neue"/>
                <a:ea typeface="Helvetica Neue"/>
                <a:cs typeface="Helvetica Neue"/>
                <a:sym typeface="Helvetica Neue"/>
              </a:rPr>
              <a:t>para conectarnos a la </a:t>
            </a:r>
            <a:r>
              <a:rPr lang="es-419" sz="1700">
                <a:solidFill>
                  <a:schemeClr val="dk1"/>
                </a:solidFill>
                <a:highlight>
                  <a:srgbClr val="FFFFFF"/>
                </a:highlight>
                <a:latin typeface="Helvetica Neue"/>
                <a:ea typeface="Helvetica Neue"/>
                <a:cs typeface="Helvetica Neue"/>
                <a:sym typeface="Helvetica Neue"/>
              </a:rPr>
              <a:t>DB</a:t>
            </a:r>
            <a:r>
              <a:rPr b="0" i="0" lang="es-419" sz="1300" u="none" cap="none" strike="noStrike">
                <a:solidFill>
                  <a:schemeClr val="dk1"/>
                </a:solidFill>
                <a:latin typeface="Arial"/>
                <a:ea typeface="Arial"/>
                <a:cs typeface="Arial"/>
                <a:sym typeface="Arial"/>
              </a:rPr>
              <a:t>.</a:t>
            </a:r>
            <a:r>
              <a:rPr b="0" i="0" lang="es-419" sz="1700" u="none" cap="none" strike="noStrike">
                <a:solidFill>
                  <a:schemeClr val="dk1"/>
                </a:solidFill>
                <a:latin typeface="Arial"/>
                <a:ea typeface="Arial"/>
                <a:cs typeface="Arial"/>
                <a:sym typeface="Arial"/>
              </a:rPr>
              <a:t> Luego</a:t>
            </a:r>
            <a:r>
              <a:rPr lang="es-419" sz="1700">
                <a:solidFill>
                  <a:schemeClr val="dk1"/>
                </a:solidFill>
              </a:rPr>
              <a:t>, nos pedirá que ingresemos el password correspondiente. Por último, escribimos la sentencia </a:t>
            </a:r>
            <a:r>
              <a:rPr b="1" lang="es-419" sz="1500">
                <a:solidFill>
                  <a:schemeClr val="lt1"/>
                </a:solidFill>
                <a:highlight>
                  <a:srgbClr val="4D5156"/>
                </a:highlight>
                <a:latin typeface="Consolas"/>
                <a:ea typeface="Consolas"/>
                <a:cs typeface="Consolas"/>
                <a:sym typeface="Consolas"/>
              </a:rPr>
              <a:t>\sql</a:t>
            </a:r>
            <a:r>
              <a:rPr lang="es-419" sz="1700">
                <a:solidFill>
                  <a:schemeClr val="dk1"/>
                </a:solidFill>
              </a:rPr>
              <a:t> para poder ejecutar comandos de SQL.</a:t>
            </a:r>
            <a:endParaRPr b="0" i="0" sz="1700" u="none" cap="none" strike="noStrike">
              <a:solidFill>
                <a:srgbClr val="000000"/>
              </a:solidFill>
              <a:latin typeface="Helvetica Neue Light"/>
              <a:ea typeface="Helvetica Neue Light"/>
              <a:cs typeface="Helvetica Neue Light"/>
              <a:sym typeface="Helvetica Neue Light"/>
            </a:endParaRPr>
          </a:p>
        </p:txBody>
      </p:sp>
      <p:pic>
        <p:nvPicPr>
          <p:cNvPr id="526" name="Google Shape;526;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7" name="Google Shape;527;p64"/>
          <p:cNvSpPr txBox="1"/>
          <p:nvPr/>
        </p:nvSpPr>
        <p:spPr>
          <a:xfrm>
            <a:off x="0" y="464050"/>
            <a:ext cx="9144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CONSOLA O TERMINAL (</a:t>
            </a:r>
            <a:r>
              <a:rPr i="1" lang="es-419" sz="4500">
                <a:latin typeface="Anton"/>
                <a:ea typeface="Anton"/>
                <a:cs typeface="Anton"/>
                <a:sym typeface="Anton"/>
              </a:rPr>
              <a:t>WINDOWS</a:t>
            </a:r>
            <a:r>
              <a:rPr b="0" i="1" lang="es-419" sz="4500" u="none" cap="none" strike="noStrike">
                <a:solidFill>
                  <a:srgbClr val="000000"/>
                </a:solidFill>
                <a:latin typeface="Anton"/>
                <a:ea typeface="Anton"/>
                <a:cs typeface="Anton"/>
                <a:sym typeface="Anton"/>
              </a:rPr>
              <a:t>)</a:t>
            </a:r>
            <a:endParaRPr b="0" i="1" sz="4500" u="none" cap="none" strike="noStrike">
              <a:solidFill>
                <a:srgbClr val="000000"/>
              </a:solidFill>
              <a:latin typeface="Anton"/>
              <a:ea typeface="Anton"/>
              <a:cs typeface="Anton"/>
              <a:sym typeface="Anton"/>
            </a:endParaRPr>
          </a:p>
        </p:txBody>
      </p:sp>
      <p:pic>
        <p:nvPicPr>
          <p:cNvPr id="528" name="Google Shape;528;p64"/>
          <p:cNvPicPr preferRelativeResize="0"/>
          <p:nvPr/>
        </p:nvPicPr>
        <p:blipFill rotWithShape="1">
          <a:blip r:embed="rId4">
            <a:alphaModFix/>
          </a:blip>
          <a:srcRect b="0" l="0" r="0" t="0"/>
          <a:stretch/>
        </p:blipFill>
        <p:spPr>
          <a:xfrm>
            <a:off x="8037325" y="222625"/>
            <a:ext cx="903525" cy="903525"/>
          </a:xfrm>
          <a:prstGeom prst="rect">
            <a:avLst/>
          </a:prstGeom>
          <a:noFill/>
          <a:ln>
            <a:noFill/>
          </a:ln>
        </p:spPr>
      </p:pic>
      <p:pic>
        <p:nvPicPr>
          <p:cNvPr id="529" name="Google Shape;529;p64"/>
          <p:cNvPicPr preferRelativeResize="0"/>
          <p:nvPr/>
        </p:nvPicPr>
        <p:blipFill>
          <a:blip r:embed="rId5">
            <a:alphaModFix/>
          </a:blip>
          <a:stretch>
            <a:fillRect/>
          </a:stretch>
        </p:blipFill>
        <p:spPr>
          <a:xfrm>
            <a:off x="2454000" y="2682900"/>
            <a:ext cx="4733026" cy="2460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33" name="Shape 533"/>
        <p:cNvGrpSpPr/>
        <p:nvPr/>
      </p:nvGrpSpPr>
      <p:grpSpPr>
        <a:xfrm>
          <a:off x="0" y="0"/>
          <a:ext cx="0" cy="0"/>
          <a:chOff x="0" y="0"/>
          <a:chExt cx="0" cy="0"/>
        </a:xfrm>
      </p:grpSpPr>
      <p:sp>
        <p:nvSpPr>
          <p:cNvPr id="534" name="Google Shape;534;p65"/>
          <p:cNvSpPr txBox="1"/>
          <p:nvPr/>
        </p:nvSpPr>
        <p:spPr>
          <a:xfrm>
            <a:off x="1060199" y="20771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ADMINISTRAR LA </a:t>
            </a:r>
            <a:r>
              <a:rPr i="1" lang="es-419" sz="3600">
                <a:latin typeface="Anton"/>
                <a:ea typeface="Anton"/>
                <a:cs typeface="Anton"/>
                <a:sym typeface="Anton"/>
              </a:rPr>
              <a:t>DB</a:t>
            </a:r>
            <a:r>
              <a:rPr b="0" i="1" lang="es-419" sz="3600" u="none" cap="none" strike="noStrike">
                <a:solidFill>
                  <a:srgbClr val="000000"/>
                </a:solidFill>
                <a:latin typeface="Anton"/>
                <a:ea typeface="Anton"/>
                <a:cs typeface="Anton"/>
                <a:sym typeface="Anton"/>
              </a:rPr>
              <a:t> Y SU CONTENIDO</a:t>
            </a:r>
            <a:endParaRPr b="0" i="1" sz="3600" u="none" cap="none" strike="noStrike">
              <a:solidFill>
                <a:schemeClr val="dk1"/>
              </a:solidFill>
              <a:latin typeface="Anton"/>
              <a:ea typeface="Anton"/>
              <a:cs typeface="Anton"/>
              <a:sym typeface="Anton"/>
            </a:endParaRPr>
          </a:p>
        </p:txBody>
      </p:sp>
      <p:pic>
        <p:nvPicPr>
          <p:cNvPr id="535" name="Google Shape;535;p65"/>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6"/>
          <p:cNvSpPr/>
          <p:nvPr/>
        </p:nvSpPr>
        <p:spPr>
          <a:xfrm>
            <a:off x="1311925" y="3688825"/>
            <a:ext cx="2329500" cy="384900"/>
          </a:xfrm>
          <a:prstGeom prst="rect">
            <a:avLst/>
          </a:prstGeom>
          <a:gradFill>
            <a:gsLst>
              <a:gs pos="0">
                <a:srgbClr val="4D4D4D"/>
              </a:gs>
              <a:gs pos="100000">
                <a:srgbClr val="00000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66"/>
          <p:cNvSpPr txBox="1"/>
          <p:nvPr/>
        </p:nvSpPr>
        <p:spPr>
          <a:xfrm>
            <a:off x="549175" y="1752725"/>
            <a:ext cx="3918000" cy="1736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Lo primero que haremos es visualizar las bases de datos que tenemos instaladas.</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Para ello, recurrimos al comando:</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42" name="Google Shape;542;p66"/>
          <p:cNvSpPr txBox="1"/>
          <p:nvPr/>
        </p:nvSpPr>
        <p:spPr>
          <a:xfrm>
            <a:off x="1432675" y="3688825"/>
            <a:ext cx="2503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s-419" sz="1300" u="none" cap="none" strike="noStrike">
                <a:solidFill>
                  <a:schemeClr val="lt1"/>
                </a:solidFill>
                <a:latin typeface="Consolas"/>
                <a:ea typeface="Consolas"/>
                <a:cs typeface="Consolas"/>
                <a:sym typeface="Consolas"/>
              </a:rPr>
              <a:t>mysql&gt;</a:t>
            </a:r>
            <a:r>
              <a:rPr b="1" i="0" lang="es-419" sz="1300" u="none" cap="none" strike="noStrike">
                <a:solidFill>
                  <a:schemeClr val="lt1"/>
                </a:solidFill>
                <a:latin typeface="Consolas"/>
                <a:ea typeface="Consolas"/>
                <a:cs typeface="Consolas"/>
                <a:sym typeface="Consolas"/>
              </a:rPr>
              <a:t> </a:t>
            </a:r>
            <a:r>
              <a:rPr b="0" i="0" lang="es-419" sz="1300" u="none" cap="none" strike="noStrike">
                <a:solidFill>
                  <a:schemeClr val="lt1"/>
                </a:solidFill>
                <a:latin typeface="Consolas"/>
                <a:ea typeface="Consolas"/>
                <a:cs typeface="Consolas"/>
                <a:sym typeface="Consolas"/>
              </a:rPr>
              <a:t>show databases;</a:t>
            </a:r>
            <a:endParaRPr b="0" i="0" sz="800" u="none" cap="none" strike="noStrike">
              <a:solidFill>
                <a:schemeClr val="lt1"/>
              </a:solidFill>
              <a:latin typeface="Consolas"/>
              <a:ea typeface="Consolas"/>
              <a:cs typeface="Consolas"/>
              <a:sym typeface="Consolas"/>
            </a:endParaRPr>
          </a:p>
        </p:txBody>
      </p:sp>
      <p:pic>
        <p:nvPicPr>
          <p:cNvPr id="543" name="Google Shape;543;p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44" name="Google Shape;544;p66"/>
          <p:cNvSpPr txBox="1"/>
          <p:nvPr/>
        </p:nvSpPr>
        <p:spPr>
          <a:xfrm>
            <a:off x="0" y="464050"/>
            <a:ext cx="9144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VISUALIZAR </a:t>
            </a:r>
            <a:r>
              <a:rPr i="1" lang="es-419" sz="4500">
                <a:latin typeface="Anton"/>
                <a:ea typeface="Anton"/>
                <a:cs typeface="Anton"/>
                <a:sym typeface="Anton"/>
              </a:rPr>
              <a:t>DB</a:t>
            </a:r>
            <a:endParaRPr b="0" i="1" sz="4500" u="none" cap="none" strike="noStrike">
              <a:solidFill>
                <a:srgbClr val="000000"/>
              </a:solidFill>
              <a:latin typeface="Anton"/>
              <a:ea typeface="Anton"/>
              <a:cs typeface="Anton"/>
              <a:sym typeface="Anton"/>
            </a:endParaRPr>
          </a:p>
        </p:txBody>
      </p:sp>
      <p:pic>
        <p:nvPicPr>
          <p:cNvPr id="545" name="Google Shape;545;p66"/>
          <p:cNvPicPr preferRelativeResize="0"/>
          <p:nvPr/>
        </p:nvPicPr>
        <p:blipFill rotWithShape="1">
          <a:blip r:embed="rId4">
            <a:alphaModFix/>
          </a:blip>
          <a:srcRect b="0" l="0" r="0" t="0"/>
          <a:stretch/>
        </p:blipFill>
        <p:spPr>
          <a:xfrm>
            <a:off x="8037325" y="222625"/>
            <a:ext cx="903525" cy="903525"/>
          </a:xfrm>
          <a:prstGeom prst="rect">
            <a:avLst/>
          </a:prstGeom>
          <a:noFill/>
          <a:ln>
            <a:noFill/>
          </a:ln>
        </p:spPr>
      </p:pic>
      <p:pic>
        <p:nvPicPr>
          <p:cNvPr id="546" name="Google Shape;546;p66"/>
          <p:cNvPicPr preferRelativeResize="0"/>
          <p:nvPr/>
        </p:nvPicPr>
        <p:blipFill>
          <a:blip r:embed="rId5">
            <a:alphaModFix/>
          </a:blip>
          <a:stretch>
            <a:fillRect/>
          </a:stretch>
        </p:blipFill>
        <p:spPr>
          <a:xfrm>
            <a:off x="4619575" y="1605550"/>
            <a:ext cx="4400175" cy="23158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2" name="Google Shape;552;p67"/>
          <p:cNvSpPr txBox="1"/>
          <p:nvPr/>
        </p:nvSpPr>
        <p:spPr>
          <a:xfrm>
            <a:off x="867375" y="509225"/>
            <a:ext cx="77322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s-419" sz="3500">
                <a:latin typeface="Anton"/>
                <a:ea typeface="Anton"/>
                <a:cs typeface="Anton"/>
                <a:sym typeface="Anton"/>
              </a:rPr>
              <a:t>ACCESO A LA DB Y SUS TABLAS</a:t>
            </a:r>
            <a:endParaRPr b="0" i="0" sz="3500" u="none" cap="none" strike="noStrike">
              <a:solidFill>
                <a:srgbClr val="000000"/>
              </a:solidFill>
              <a:latin typeface="Anton"/>
              <a:ea typeface="Anton"/>
              <a:cs typeface="Anton"/>
              <a:sym typeface="Anton"/>
            </a:endParaRPr>
          </a:p>
        </p:txBody>
      </p:sp>
      <p:sp>
        <p:nvSpPr>
          <p:cNvPr id="553" name="Google Shape;553;p67"/>
          <p:cNvSpPr txBox="1"/>
          <p:nvPr/>
        </p:nvSpPr>
        <p:spPr>
          <a:xfrm>
            <a:off x="562575" y="1447925"/>
            <a:ext cx="4272900" cy="813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0" i="0" lang="es-419" sz="1900" u="none" cap="none" strike="noStrike">
                <a:solidFill>
                  <a:schemeClr val="dk1"/>
                </a:solidFill>
                <a:highlight>
                  <a:schemeClr val="lt1"/>
                </a:highlight>
                <a:latin typeface="Helvetica Neue Light"/>
                <a:ea typeface="Helvetica Neue Light"/>
                <a:cs typeface="Helvetica Neue Light"/>
                <a:sym typeface="Helvetica Neue Light"/>
              </a:rPr>
              <a:t>Selecciona la base de datos a trabajar:</a:t>
            </a:r>
            <a:endParaRPr b="0" i="0" sz="19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54" name="Google Shape;554;p67"/>
          <p:cNvSpPr/>
          <p:nvPr/>
        </p:nvSpPr>
        <p:spPr>
          <a:xfrm>
            <a:off x="304800" y="1888450"/>
            <a:ext cx="4381200" cy="384900"/>
          </a:xfrm>
          <a:prstGeom prst="rect">
            <a:avLst/>
          </a:prstGeom>
          <a:gradFill>
            <a:gsLst>
              <a:gs pos="0">
                <a:srgbClr val="4D4D4D"/>
              </a:gs>
              <a:gs pos="100000">
                <a:srgbClr val="00000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67"/>
          <p:cNvSpPr txBox="1"/>
          <p:nvPr/>
        </p:nvSpPr>
        <p:spPr>
          <a:xfrm>
            <a:off x="677475" y="1897450"/>
            <a:ext cx="29187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s-419" sz="1300" u="none" cap="none" strike="noStrike">
                <a:solidFill>
                  <a:schemeClr val="lt1"/>
                </a:solidFill>
                <a:latin typeface="Consolas"/>
                <a:ea typeface="Consolas"/>
                <a:cs typeface="Consolas"/>
                <a:sym typeface="Consolas"/>
              </a:rPr>
              <a:t>mysql&gt; use </a:t>
            </a:r>
            <a:r>
              <a:rPr lang="es-419" sz="1300">
                <a:solidFill>
                  <a:schemeClr val="lt1"/>
                </a:solidFill>
                <a:latin typeface="Consolas"/>
                <a:ea typeface="Consolas"/>
                <a:cs typeface="Consolas"/>
                <a:sym typeface="Consolas"/>
              </a:rPr>
              <a:t>gammers_model</a:t>
            </a:r>
            <a:r>
              <a:rPr b="0" i="0" lang="es-419" sz="1300" u="none" cap="none" strike="noStrike">
                <a:solidFill>
                  <a:schemeClr val="lt1"/>
                </a:solidFill>
                <a:latin typeface="Consolas"/>
                <a:ea typeface="Consolas"/>
                <a:cs typeface="Consolas"/>
                <a:sym typeface="Consolas"/>
              </a:rPr>
              <a:t>;</a:t>
            </a:r>
            <a:endParaRPr b="0" i="0" sz="800" u="none" cap="none" strike="noStrike">
              <a:solidFill>
                <a:schemeClr val="lt1"/>
              </a:solidFill>
              <a:latin typeface="Consolas"/>
              <a:ea typeface="Consolas"/>
              <a:cs typeface="Consolas"/>
              <a:sym typeface="Consolas"/>
            </a:endParaRPr>
          </a:p>
        </p:txBody>
      </p:sp>
      <p:sp>
        <p:nvSpPr>
          <p:cNvPr id="556" name="Google Shape;556;p67"/>
          <p:cNvSpPr/>
          <p:nvPr/>
        </p:nvSpPr>
        <p:spPr>
          <a:xfrm>
            <a:off x="304800" y="3894682"/>
            <a:ext cx="4381200" cy="384900"/>
          </a:xfrm>
          <a:prstGeom prst="rect">
            <a:avLst/>
          </a:prstGeom>
          <a:gradFill>
            <a:gsLst>
              <a:gs pos="0">
                <a:srgbClr val="4D4D4D"/>
              </a:gs>
              <a:gs pos="100000">
                <a:srgbClr val="00000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67"/>
          <p:cNvSpPr txBox="1"/>
          <p:nvPr/>
        </p:nvSpPr>
        <p:spPr>
          <a:xfrm>
            <a:off x="667397" y="3894697"/>
            <a:ext cx="4008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s-419" sz="1300" u="none" cap="none" strike="noStrike">
                <a:solidFill>
                  <a:schemeClr val="lt1"/>
                </a:solidFill>
                <a:latin typeface="Consolas"/>
                <a:ea typeface="Consolas"/>
                <a:cs typeface="Consolas"/>
                <a:sym typeface="Consolas"/>
              </a:rPr>
              <a:t>mysql&gt;</a:t>
            </a:r>
            <a:r>
              <a:rPr b="1" i="0" lang="es-419" sz="1300" u="none" cap="none" strike="noStrike">
                <a:solidFill>
                  <a:schemeClr val="lt1"/>
                </a:solidFill>
                <a:latin typeface="Consolas"/>
                <a:ea typeface="Consolas"/>
                <a:cs typeface="Consolas"/>
                <a:sym typeface="Consolas"/>
              </a:rPr>
              <a:t> </a:t>
            </a:r>
            <a:r>
              <a:rPr b="0" i="0" lang="es-419" sz="1300" u="none" cap="none" strike="noStrike">
                <a:solidFill>
                  <a:schemeClr val="lt1"/>
                </a:solidFill>
                <a:latin typeface="Consolas"/>
                <a:ea typeface="Consolas"/>
                <a:cs typeface="Consolas"/>
                <a:sym typeface="Consolas"/>
              </a:rPr>
              <a:t>show tables;</a:t>
            </a:r>
            <a:endParaRPr b="0" i="0" sz="800" u="none" cap="none" strike="noStrike">
              <a:solidFill>
                <a:schemeClr val="lt1"/>
              </a:solidFill>
              <a:latin typeface="Consolas"/>
              <a:ea typeface="Consolas"/>
              <a:cs typeface="Consolas"/>
              <a:sym typeface="Consolas"/>
            </a:endParaRPr>
          </a:p>
        </p:txBody>
      </p:sp>
      <p:sp>
        <p:nvSpPr>
          <p:cNvPr id="558" name="Google Shape;558;p67"/>
          <p:cNvSpPr txBox="1"/>
          <p:nvPr/>
        </p:nvSpPr>
        <p:spPr>
          <a:xfrm>
            <a:off x="4508251" y="3497561"/>
            <a:ext cx="43812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Visualiza sus tablas y Vistas:</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59" name="Google Shape;559;p67"/>
          <p:cNvSpPr/>
          <p:nvPr/>
        </p:nvSpPr>
        <p:spPr>
          <a:xfrm>
            <a:off x="1927950" y="2315825"/>
            <a:ext cx="130800" cy="384900"/>
          </a:xfrm>
          <a:prstGeom prst="downArrow">
            <a:avLst>
              <a:gd fmla="val 50000" name="adj1"/>
              <a:gd fmla="val 50000" name="adj2"/>
            </a:avLst>
          </a:prstGeom>
          <a:solidFill>
            <a:srgbClr val="3CEFAB"/>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67"/>
          <p:cNvSpPr/>
          <p:nvPr/>
        </p:nvSpPr>
        <p:spPr>
          <a:xfrm rot="-5400000">
            <a:off x="5879950" y="2885200"/>
            <a:ext cx="205800" cy="2403900"/>
          </a:xfrm>
          <a:prstGeom prst="downArrow">
            <a:avLst>
              <a:gd fmla="val 25612" name="adj1"/>
              <a:gd fmla="val 50000" name="adj2"/>
            </a:avLst>
          </a:prstGeom>
          <a:solidFill>
            <a:srgbClr val="EEFF4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1" name="Google Shape;561;p67"/>
          <p:cNvPicPr preferRelativeResize="0"/>
          <p:nvPr/>
        </p:nvPicPr>
        <p:blipFill rotWithShape="1">
          <a:blip r:embed="rId4">
            <a:alphaModFix/>
          </a:blip>
          <a:srcRect b="0" l="0" r="0" t="0"/>
          <a:stretch/>
        </p:blipFill>
        <p:spPr>
          <a:xfrm>
            <a:off x="8037325" y="222625"/>
            <a:ext cx="903525" cy="903525"/>
          </a:xfrm>
          <a:prstGeom prst="rect">
            <a:avLst/>
          </a:prstGeom>
          <a:noFill/>
          <a:ln>
            <a:noFill/>
          </a:ln>
        </p:spPr>
      </p:pic>
      <p:pic>
        <p:nvPicPr>
          <p:cNvPr id="562" name="Google Shape;562;p67"/>
          <p:cNvPicPr preferRelativeResize="0"/>
          <p:nvPr/>
        </p:nvPicPr>
        <p:blipFill>
          <a:blip r:embed="rId5">
            <a:alphaModFix/>
          </a:blip>
          <a:stretch>
            <a:fillRect/>
          </a:stretch>
        </p:blipFill>
        <p:spPr>
          <a:xfrm>
            <a:off x="-12" y="2694738"/>
            <a:ext cx="7115175" cy="657225"/>
          </a:xfrm>
          <a:prstGeom prst="rect">
            <a:avLst/>
          </a:prstGeom>
          <a:noFill/>
          <a:ln>
            <a:noFill/>
          </a:ln>
        </p:spPr>
      </p:pic>
      <p:pic>
        <p:nvPicPr>
          <p:cNvPr id="563" name="Google Shape;563;p67"/>
          <p:cNvPicPr preferRelativeResize="0"/>
          <p:nvPr/>
        </p:nvPicPr>
        <p:blipFill>
          <a:blip r:embed="rId6">
            <a:alphaModFix/>
          </a:blip>
          <a:stretch>
            <a:fillRect/>
          </a:stretch>
        </p:blipFill>
        <p:spPr>
          <a:xfrm>
            <a:off x="7299163" y="2991975"/>
            <a:ext cx="1724038" cy="1998316"/>
          </a:xfrm>
          <a:prstGeom prst="rect">
            <a:avLst/>
          </a:prstGeom>
          <a:noFill/>
          <a:ln>
            <a:noFill/>
          </a:ln>
        </p:spPr>
      </p:pic>
      <p:sp>
        <p:nvSpPr>
          <p:cNvPr id="564" name="Google Shape;564;p67"/>
          <p:cNvSpPr/>
          <p:nvPr/>
        </p:nvSpPr>
        <p:spPr>
          <a:xfrm>
            <a:off x="1927950" y="3458800"/>
            <a:ext cx="130800" cy="384900"/>
          </a:xfrm>
          <a:prstGeom prst="downArrow">
            <a:avLst>
              <a:gd fmla="val 50000" name="adj1"/>
              <a:gd fmla="val 50000" name="adj2"/>
            </a:avLst>
          </a:prstGeom>
          <a:solidFill>
            <a:srgbClr val="3CEFAB"/>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70" name="Google Shape;570;p68"/>
          <p:cNvSpPr txBox="1"/>
          <p:nvPr/>
        </p:nvSpPr>
        <p:spPr>
          <a:xfrm>
            <a:off x="257775" y="1447925"/>
            <a:ext cx="8496600" cy="813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0" i="0" lang="es-419" sz="1900" u="none" cap="none" strike="noStrike">
                <a:solidFill>
                  <a:schemeClr val="dk1"/>
                </a:solidFill>
                <a:highlight>
                  <a:schemeClr val="lt1"/>
                </a:highlight>
                <a:latin typeface="Helvetica Neue Light"/>
                <a:ea typeface="Helvetica Neue Light"/>
                <a:cs typeface="Helvetica Neue Light"/>
                <a:sym typeface="Helvetica Neue Light"/>
              </a:rPr>
              <a:t>Si quieres validar la estructura de la tabla donde </a:t>
            </a:r>
            <a:r>
              <a:rPr lang="es-419" sz="1900">
                <a:solidFill>
                  <a:schemeClr val="dk1"/>
                </a:solidFill>
                <a:highlight>
                  <a:schemeClr val="lt1"/>
                </a:highlight>
                <a:latin typeface="Helvetica Neue Light"/>
                <a:ea typeface="Helvetica Neue Light"/>
                <a:cs typeface="Helvetica Neue Light"/>
                <a:sym typeface="Helvetica Neue Light"/>
              </a:rPr>
              <a:t>importarán</a:t>
            </a:r>
            <a:r>
              <a:rPr b="0" i="0" lang="es-419" sz="1900" u="none" cap="none" strike="noStrike">
                <a:solidFill>
                  <a:schemeClr val="dk1"/>
                </a:solidFill>
                <a:highlight>
                  <a:schemeClr val="lt1"/>
                </a:highlight>
                <a:latin typeface="Helvetica Neue Light"/>
                <a:ea typeface="Helvetica Neue Light"/>
                <a:cs typeface="Helvetica Neue Light"/>
                <a:sym typeface="Helvetica Neue Light"/>
              </a:rPr>
              <a:t> los productos, puedes recurrir al comando:</a:t>
            </a:r>
            <a:endParaRPr b="0" i="0" sz="19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71" name="Google Shape;571;p68"/>
          <p:cNvSpPr/>
          <p:nvPr/>
        </p:nvSpPr>
        <p:spPr>
          <a:xfrm>
            <a:off x="0" y="2421850"/>
            <a:ext cx="9144000" cy="384900"/>
          </a:xfrm>
          <a:prstGeom prst="rect">
            <a:avLst/>
          </a:prstGeom>
          <a:gradFill>
            <a:gsLst>
              <a:gs pos="0">
                <a:srgbClr val="4D4D4D"/>
              </a:gs>
              <a:gs pos="100000">
                <a:srgbClr val="00000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68"/>
          <p:cNvSpPr txBox="1"/>
          <p:nvPr/>
        </p:nvSpPr>
        <p:spPr>
          <a:xfrm>
            <a:off x="372675" y="2430850"/>
            <a:ext cx="83817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0" i="0" lang="es-419" sz="1300" u="none" cap="none" strike="noStrike">
                <a:solidFill>
                  <a:schemeClr val="lt1"/>
                </a:solidFill>
                <a:latin typeface="Consolas"/>
                <a:ea typeface="Consolas"/>
                <a:cs typeface="Consolas"/>
                <a:sym typeface="Consolas"/>
              </a:rPr>
              <a:t>mysql&gt; explain productos;</a:t>
            </a:r>
            <a:endParaRPr b="0" i="0" sz="800" u="none" cap="none" strike="noStrike">
              <a:solidFill>
                <a:schemeClr val="lt1"/>
              </a:solidFill>
              <a:latin typeface="Consolas"/>
              <a:ea typeface="Consolas"/>
              <a:cs typeface="Consolas"/>
              <a:sym typeface="Consolas"/>
            </a:endParaRPr>
          </a:p>
        </p:txBody>
      </p:sp>
      <p:pic>
        <p:nvPicPr>
          <p:cNvPr id="573" name="Google Shape;573;p68"/>
          <p:cNvPicPr preferRelativeResize="0"/>
          <p:nvPr/>
        </p:nvPicPr>
        <p:blipFill rotWithShape="1">
          <a:blip r:embed="rId4">
            <a:alphaModFix/>
          </a:blip>
          <a:srcRect b="0" l="0" r="0" t="0"/>
          <a:stretch/>
        </p:blipFill>
        <p:spPr>
          <a:xfrm>
            <a:off x="2646749" y="2841425"/>
            <a:ext cx="4669425" cy="1997276"/>
          </a:xfrm>
          <a:prstGeom prst="rect">
            <a:avLst/>
          </a:prstGeom>
          <a:noFill/>
          <a:ln>
            <a:noFill/>
          </a:ln>
        </p:spPr>
      </p:pic>
      <p:pic>
        <p:nvPicPr>
          <p:cNvPr id="574" name="Google Shape;574;p68"/>
          <p:cNvPicPr preferRelativeResize="0"/>
          <p:nvPr/>
        </p:nvPicPr>
        <p:blipFill rotWithShape="1">
          <a:blip r:embed="rId5">
            <a:alphaModFix/>
          </a:blip>
          <a:srcRect b="0" l="0" r="0" t="0"/>
          <a:stretch/>
        </p:blipFill>
        <p:spPr>
          <a:xfrm>
            <a:off x="8037325" y="222625"/>
            <a:ext cx="903525" cy="903525"/>
          </a:xfrm>
          <a:prstGeom prst="rect">
            <a:avLst/>
          </a:prstGeom>
          <a:noFill/>
          <a:ln>
            <a:noFill/>
          </a:ln>
        </p:spPr>
      </p:pic>
      <p:sp>
        <p:nvSpPr>
          <p:cNvPr id="575" name="Google Shape;575;p68"/>
          <p:cNvSpPr txBox="1"/>
          <p:nvPr/>
        </p:nvSpPr>
        <p:spPr>
          <a:xfrm>
            <a:off x="867375" y="509225"/>
            <a:ext cx="77322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s-419" sz="3500">
                <a:latin typeface="Anton"/>
                <a:ea typeface="Anton"/>
                <a:cs typeface="Anton"/>
                <a:sym typeface="Anton"/>
              </a:rPr>
              <a:t>ACCESO A LA DB Y SUS TABLAS</a:t>
            </a:r>
            <a:endParaRPr b="0" i="0" sz="3500" u="none" cap="none" strike="noStrike">
              <a:solidFill>
                <a:srgbClr val="000000"/>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81" name="Google Shape;581;p69"/>
          <p:cNvSpPr txBox="1"/>
          <p:nvPr/>
        </p:nvSpPr>
        <p:spPr>
          <a:xfrm>
            <a:off x="257775" y="1371725"/>
            <a:ext cx="84966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0" i="0" lang="es-419" sz="1900" u="none" cap="none" strike="noStrike">
                <a:solidFill>
                  <a:schemeClr val="dk1"/>
                </a:solidFill>
                <a:highlight>
                  <a:schemeClr val="lt1"/>
                </a:highlight>
                <a:latin typeface="Helvetica Neue Light"/>
                <a:ea typeface="Helvetica Neue Light"/>
                <a:cs typeface="Helvetica Neue Light"/>
                <a:sym typeface="Helvetica Neue Light"/>
              </a:rPr>
              <a:t>Finalmente, puedes visualizar su contenido, ejecutando la consulta SQL:</a:t>
            </a:r>
            <a:endParaRPr b="0" i="0" sz="19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82" name="Google Shape;582;p69"/>
          <p:cNvSpPr/>
          <p:nvPr/>
        </p:nvSpPr>
        <p:spPr>
          <a:xfrm>
            <a:off x="0" y="1964650"/>
            <a:ext cx="9144000" cy="384900"/>
          </a:xfrm>
          <a:prstGeom prst="rect">
            <a:avLst/>
          </a:prstGeom>
          <a:gradFill>
            <a:gsLst>
              <a:gs pos="0">
                <a:srgbClr val="4D4D4D"/>
              </a:gs>
              <a:gs pos="100000">
                <a:srgbClr val="00000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69"/>
          <p:cNvSpPr txBox="1"/>
          <p:nvPr/>
        </p:nvSpPr>
        <p:spPr>
          <a:xfrm>
            <a:off x="372675" y="1973650"/>
            <a:ext cx="83817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0" i="0" lang="es-419" sz="1300" u="none" cap="none" strike="noStrike">
                <a:solidFill>
                  <a:schemeClr val="lt1"/>
                </a:solidFill>
                <a:latin typeface="Consolas"/>
                <a:ea typeface="Consolas"/>
                <a:cs typeface="Consolas"/>
                <a:sym typeface="Consolas"/>
              </a:rPr>
              <a:t>mysql&gt; SELECT * FROM productos;</a:t>
            </a:r>
            <a:endParaRPr b="0" i="0" sz="800" u="none" cap="none" strike="noStrike">
              <a:solidFill>
                <a:schemeClr val="lt1"/>
              </a:solidFill>
              <a:latin typeface="Consolas"/>
              <a:ea typeface="Consolas"/>
              <a:cs typeface="Consolas"/>
              <a:sym typeface="Consolas"/>
            </a:endParaRPr>
          </a:p>
        </p:txBody>
      </p:sp>
      <p:pic>
        <p:nvPicPr>
          <p:cNvPr id="584" name="Google Shape;584;p69"/>
          <p:cNvPicPr preferRelativeResize="0"/>
          <p:nvPr/>
        </p:nvPicPr>
        <p:blipFill rotWithShape="1">
          <a:blip r:embed="rId4">
            <a:alphaModFix/>
          </a:blip>
          <a:srcRect b="0" l="0" r="0" t="0"/>
          <a:stretch/>
        </p:blipFill>
        <p:spPr>
          <a:xfrm>
            <a:off x="8037325" y="222625"/>
            <a:ext cx="903525" cy="903525"/>
          </a:xfrm>
          <a:prstGeom prst="rect">
            <a:avLst/>
          </a:prstGeom>
          <a:noFill/>
          <a:ln>
            <a:noFill/>
          </a:ln>
        </p:spPr>
      </p:pic>
      <p:pic>
        <p:nvPicPr>
          <p:cNvPr id="585" name="Google Shape;585;p69"/>
          <p:cNvPicPr preferRelativeResize="0"/>
          <p:nvPr/>
        </p:nvPicPr>
        <p:blipFill>
          <a:blip r:embed="rId5">
            <a:alphaModFix/>
          </a:blip>
          <a:stretch>
            <a:fillRect/>
          </a:stretch>
        </p:blipFill>
        <p:spPr>
          <a:xfrm>
            <a:off x="2043350" y="2571750"/>
            <a:ext cx="5380262" cy="2480150"/>
          </a:xfrm>
          <a:prstGeom prst="rect">
            <a:avLst/>
          </a:prstGeom>
          <a:noFill/>
          <a:ln>
            <a:noFill/>
          </a:ln>
        </p:spPr>
      </p:pic>
      <p:sp>
        <p:nvSpPr>
          <p:cNvPr id="586" name="Google Shape;586;p69"/>
          <p:cNvSpPr txBox="1"/>
          <p:nvPr/>
        </p:nvSpPr>
        <p:spPr>
          <a:xfrm>
            <a:off x="867375" y="509225"/>
            <a:ext cx="77322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s-419" sz="3500">
                <a:latin typeface="Anton"/>
                <a:ea typeface="Anton"/>
                <a:cs typeface="Anton"/>
                <a:sym typeface="Anton"/>
              </a:rPr>
              <a:t>ACCESO A LA DB Y SUS TABLAS</a:t>
            </a:r>
            <a:endParaRPr b="0" i="0" sz="3500" u="none" cap="none" strike="noStrike">
              <a:solidFill>
                <a:srgbClr val="000000"/>
              </a:solidFill>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90" name="Shape 590"/>
        <p:cNvGrpSpPr/>
        <p:nvPr/>
      </p:nvGrpSpPr>
      <p:grpSpPr>
        <a:xfrm>
          <a:off x="0" y="0"/>
          <a:ext cx="0" cy="0"/>
          <a:chOff x="0" y="0"/>
          <a:chExt cx="0" cy="0"/>
        </a:xfrm>
      </p:grpSpPr>
      <p:sp>
        <p:nvSpPr>
          <p:cNvPr id="591" name="Google Shape;591;p70"/>
          <p:cNvSpPr txBox="1"/>
          <p:nvPr/>
        </p:nvSpPr>
        <p:spPr>
          <a:xfrm>
            <a:off x="1398000" y="1830275"/>
            <a:ext cx="6348000" cy="138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¡VAMOS A PRACTICAR UN POCO!</a:t>
            </a:r>
            <a:endParaRPr b="0" i="1" sz="3600" u="none" cap="none" strike="noStrike">
              <a:solidFill>
                <a:srgbClr val="121212"/>
              </a:solidFill>
              <a:latin typeface="Anton"/>
              <a:ea typeface="Anton"/>
              <a:cs typeface="Anton"/>
              <a:sym typeface="Anton"/>
            </a:endParaRPr>
          </a:p>
          <a:p>
            <a:pPr indent="0" lvl="0" marL="0" rtl="0" algn="ctr">
              <a:spcBef>
                <a:spcPts val="0"/>
              </a:spcBef>
              <a:spcAft>
                <a:spcPts val="0"/>
              </a:spcAft>
              <a:buClr>
                <a:schemeClr val="dk1"/>
              </a:buClr>
              <a:buSzPts val="3600"/>
              <a:buFont typeface="Arial"/>
              <a:buNone/>
            </a:pPr>
            <a:r>
              <a:rPr i="1" lang="es-419" sz="2200">
                <a:solidFill>
                  <a:srgbClr val="121212"/>
                </a:solidFill>
                <a:latin typeface="Anton"/>
                <a:ea typeface="Anton"/>
                <a:cs typeface="Anton"/>
                <a:sym typeface="Anton"/>
              </a:rPr>
              <a:t>CODE PARTE 2</a:t>
            </a:r>
            <a:endParaRPr i="1" sz="3600">
              <a:solidFill>
                <a:srgbClr val="121212"/>
              </a:solidFill>
              <a:latin typeface="Anton"/>
              <a:ea typeface="Anton"/>
              <a:cs typeface="Anton"/>
              <a:sym typeface="Anton"/>
            </a:endParaRPr>
          </a:p>
        </p:txBody>
      </p:sp>
      <p:pic>
        <p:nvPicPr>
          <p:cNvPr id="592" name="Google Shape;592;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96" name="Shape 596"/>
        <p:cNvGrpSpPr/>
        <p:nvPr/>
      </p:nvGrpSpPr>
      <p:grpSpPr>
        <a:xfrm>
          <a:off x="0" y="0"/>
          <a:ext cx="0" cy="0"/>
          <a:chOff x="0" y="0"/>
          <a:chExt cx="0" cy="0"/>
        </a:xfrm>
      </p:grpSpPr>
      <p:sp>
        <p:nvSpPr>
          <p:cNvPr id="597" name="Google Shape;597;p71"/>
          <p:cNvSpPr txBox="1"/>
          <p:nvPr/>
        </p:nvSpPr>
        <p:spPr>
          <a:xfrm>
            <a:off x="1060199" y="2077193"/>
            <a:ext cx="7023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CARGAR REGISTROS VÍA CONSOLA o TERMINAL</a:t>
            </a:r>
            <a:endParaRPr b="0" i="1" sz="3600" u="none" cap="none" strike="noStrike">
              <a:solidFill>
                <a:schemeClr val="dk1"/>
              </a:solidFill>
              <a:latin typeface="Anton"/>
              <a:ea typeface="Anton"/>
              <a:cs typeface="Anton"/>
              <a:sym typeface="Anton"/>
            </a:endParaRPr>
          </a:p>
        </p:txBody>
      </p:sp>
      <p:pic>
        <p:nvPicPr>
          <p:cNvPr id="598" name="Google Shape;598;p71"/>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18"/>
          <p:cNvSpPr txBox="1"/>
          <p:nvPr/>
        </p:nvSpPr>
        <p:spPr>
          <a:xfrm>
            <a:off x="2187450" y="1848600"/>
            <a:ext cx="4802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PROCESO DE IMPORTACIÓN DE DATOS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2"/>
          <p:cNvSpPr/>
          <p:nvPr/>
        </p:nvSpPr>
        <p:spPr>
          <a:xfrm>
            <a:off x="5015900" y="0"/>
            <a:ext cx="4128000" cy="5143500"/>
          </a:xfrm>
          <a:prstGeom prst="rect">
            <a:avLst/>
          </a:prstGeom>
          <a:gradFill>
            <a:gsLst>
              <a:gs pos="0">
                <a:srgbClr val="4D4D4D"/>
              </a:gs>
              <a:gs pos="100000">
                <a:srgbClr val="00000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72"/>
          <p:cNvSpPr txBox="1"/>
          <p:nvPr/>
        </p:nvSpPr>
        <p:spPr>
          <a:xfrm>
            <a:off x="397275" y="1703700"/>
            <a:ext cx="4328100" cy="2801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Ya puedes importar registros a una tabla utilizando el comando:</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rPr b="1" i="0" lang="es-419" sz="1700" u="none" cap="none" strike="noStrike">
                <a:solidFill>
                  <a:schemeClr val="lt1"/>
                </a:solidFill>
                <a:highlight>
                  <a:srgbClr val="4D5156"/>
                </a:highlight>
                <a:latin typeface="Helvetica Neue"/>
                <a:ea typeface="Helvetica Neue"/>
                <a:cs typeface="Helvetica Neue"/>
                <a:sym typeface="Helvetica Neue"/>
              </a:rPr>
              <a:t> </a:t>
            </a:r>
            <a:r>
              <a:rPr b="1" i="0" lang="es-419" sz="1700" u="none" cap="none" strike="noStrike">
                <a:solidFill>
                  <a:schemeClr val="lt1"/>
                </a:solidFill>
                <a:highlight>
                  <a:srgbClr val="4D5156"/>
                </a:highlight>
                <a:latin typeface="Consolas"/>
                <a:ea typeface="Consolas"/>
                <a:cs typeface="Consolas"/>
                <a:sym typeface="Consolas"/>
              </a:rPr>
              <a:t>load data local infile</a:t>
            </a:r>
            <a:r>
              <a:rPr b="1" i="0" lang="es-419" sz="1700" u="none" cap="none" strike="noStrike">
                <a:solidFill>
                  <a:schemeClr val="lt1"/>
                </a:solidFill>
                <a:highlight>
                  <a:srgbClr val="4D5156"/>
                </a:highlight>
                <a:latin typeface="Helvetica Neue"/>
                <a:ea typeface="Helvetica Neue"/>
                <a:cs typeface="Helvetica Neue"/>
                <a:sym typeface="Helvetica Neue"/>
              </a:rPr>
              <a:t>. </a:t>
            </a:r>
            <a:endParaRPr b="1" i="0" sz="1700" u="none" cap="none" strike="noStrike">
              <a:solidFill>
                <a:schemeClr val="lt1"/>
              </a:solidFill>
              <a:highlight>
                <a:srgbClr val="4D5156"/>
              </a:highlight>
              <a:latin typeface="Helvetica Neue"/>
              <a:ea typeface="Helvetica Neue"/>
              <a:cs typeface="Helvetica Neue"/>
              <a:sym typeface="Helvetica Neue"/>
            </a:endParaRPr>
          </a:p>
          <a:p>
            <a:pPr indent="0" lvl="0" marL="0" marR="0" rtl="0" algn="ctr">
              <a:lnSpc>
                <a:spcPct val="150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700"/>
              <a:buFont typeface="Arial"/>
              <a:buNone/>
            </a:pP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Deberás informar el </a:t>
            </a:r>
            <a:r>
              <a:rPr b="1" i="0" lang="es-419" sz="1700" u="none" cap="none" strike="noStrike">
                <a:solidFill>
                  <a:schemeClr val="dk1"/>
                </a:solidFill>
                <a:highlight>
                  <a:schemeClr val="lt1"/>
                </a:highlight>
                <a:latin typeface="Helvetica Neue"/>
                <a:ea typeface="Helvetica Neue"/>
                <a:cs typeface="Helvetica Neue"/>
                <a:sym typeface="Helvetica Neue"/>
              </a:rPr>
              <a:t>path completo del archivo</a:t>
            </a: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 la </a:t>
            </a:r>
            <a:r>
              <a:rPr b="1" i="0" lang="es-419" sz="1700" u="none" cap="none" strike="noStrike">
                <a:solidFill>
                  <a:schemeClr val="dk1"/>
                </a:solidFill>
                <a:highlight>
                  <a:schemeClr val="lt1"/>
                </a:highlight>
                <a:latin typeface="Helvetica Neue"/>
                <a:ea typeface="Helvetica Neue"/>
                <a:cs typeface="Helvetica Neue"/>
                <a:sym typeface="Helvetica Neue"/>
              </a:rPr>
              <a:t>tabla de destino</a:t>
            </a: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 el </a:t>
            </a:r>
            <a:r>
              <a:rPr b="1" i="0" lang="es-419" sz="1700" u="none" cap="none" strike="noStrike">
                <a:solidFill>
                  <a:schemeClr val="dk1"/>
                </a:solidFill>
                <a:highlight>
                  <a:schemeClr val="lt1"/>
                </a:highlight>
                <a:latin typeface="Helvetica Neue"/>
                <a:ea typeface="Helvetica Neue"/>
                <a:cs typeface="Helvetica Neue"/>
                <a:sym typeface="Helvetica Neue"/>
              </a:rPr>
              <a:t>separador de campos</a:t>
            </a: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 y el </a:t>
            </a:r>
            <a:r>
              <a:rPr b="1" i="0" lang="es-419" sz="1700" u="none" cap="none" strike="noStrike">
                <a:solidFill>
                  <a:schemeClr val="dk1"/>
                </a:solidFill>
                <a:highlight>
                  <a:schemeClr val="lt1"/>
                </a:highlight>
                <a:latin typeface="Helvetica Neue"/>
                <a:ea typeface="Helvetica Neue"/>
                <a:cs typeface="Helvetica Neue"/>
                <a:sym typeface="Helvetica Neue"/>
              </a:rPr>
              <a:t>salto de línea</a:t>
            </a: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 utilizado.</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605" name="Google Shape;605;p72"/>
          <p:cNvSpPr txBox="1"/>
          <p:nvPr/>
        </p:nvSpPr>
        <p:spPr>
          <a:xfrm>
            <a:off x="5227200" y="1145400"/>
            <a:ext cx="4069200" cy="27141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1000"/>
              </a:spcBef>
              <a:spcAft>
                <a:spcPts val="0"/>
              </a:spcAft>
              <a:buClr>
                <a:srgbClr val="000000"/>
              </a:buClr>
              <a:buSzPts val="1500"/>
              <a:buFont typeface="Arial"/>
              <a:buNone/>
            </a:pPr>
            <a:r>
              <a:rPr b="0" i="0" lang="es-419" sz="1500" u="none" cap="none" strike="noStrike">
                <a:solidFill>
                  <a:schemeClr val="lt1"/>
                </a:solidFill>
                <a:latin typeface="Consolas"/>
                <a:ea typeface="Consolas"/>
                <a:cs typeface="Consolas"/>
                <a:sym typeface="Consolas"/>
              </a:rPr>
              <a:t>mysql&gt;</a:t>
            </a:r>
            <a:r>
              <a:rPr b="1" i="0" lang="es-419" sz="1500" u="none" cap="none" strike="noStrike">
                <a:solidFill>
                  <a:schemeClr val="lt1"/>
                </a:solidFill>
                <a:latin typeface="Consolas"/>
                <a:ea typeface="Consolas"/>
                <a:cs typeface="Consolas"/>
                <a:sym typeface="Consolas"/>
              </a:rPr>
              <a:t> </a:t>
            </a:r>
            <a:r>
              <a:rPr b="0" i="0" lang="es-419" sz="1500" u="none" cap="none" strike="noStrike">
                <a:solidFill>
                  <a:schemeClr val="accent1"/>
                </a:solidFill>
                <a:latin typeface="Consolas"/>
                <a:ea typeface="Consolas"/>
                <a:cs typeface="Consolas"/>
                <a:sym typeface="Consolas"/>
              </a:rPr>
              <a:t>load data local infile</a:t>
            </a:r>
            <a:endParaRPr b="0" i="0" sz="1500" u="none" cap="none" strike="noStrike">
              <a:solidFill>
                <a:schemeClr val="accent1"/>
              </a:solidFill>
              <a:latin typeface="Consolas"/>
              <a:ea typeface="Consolas"/>
              <a:cs typeface="Consolas"/>
              <a:sym typeface="Consolas"/>
            </a:endParaRPr>
          </a:p>
          <a:p>
            <a:pPr indent="0" lvl="0" marL="0" marR="0" rtl="0" algn="l">
              <a:lnSpc>
                <a:spcPct val="200000"/>
              </a:lnSpc>
              <a:spcBef>
                <a:spcPts val="1000"/>
              </a:spcBef>
              <a:spcAft>
                <a:spcPts val="0"/>
              </a:spcAft>
              <a:buClr>
                <a:srgbClr val="000000"/>
              </a:buClr>
              <a:buSzPts val="1300"/>
              <a:buFont typeface="Arial"/>
              <a:buNone/>
            </a:pPr>
            <a:r>
              <a:rPr b="0" i="0" lang="es-419" sz="1300" u="none" cap="none" strike="noStrike">
                <a:solidFill>
                  <a:schemeClr val="lt1"/>
                </a:solidFill>
                <a:latin typeface="Consolas"/>
                <a:ea typeface="Consolas"/>
                <a:cs typeface="Consolas"/>
                <a:sym typeface="Consolas"/>
              </a:rPr>
              <a:t>‘/Users/fernando/Downloads/productos.csv’</a:t>
            </a:r>
            <a:endParaRPr b="0" i="0" sz="1300" u="none" cap="none" strike="noStrike">
              <a:solidFill>
                <a:schemeClr val="lt1"/>
              </a:solidFill>
              <a:latin typeface="Consolas"/>
              <a:ea typeface="Consolas"/>
              <a:cs typeface="Consolas"/>
              <a:sym typeface="Consolas"/>
            </a:endParaRPr>
          </a:p>
          <a:p>
            <a:pPr indent="0" lvl="0" marL="0" marR="0" rtl="0" algn="l">
              <a:lnSpc>
                <a:spcPct val="200000"/>
              </a:lnSpc>
              <a:spcBef>
                <a:spcPts val="1000"/>
              </a:spcBef>
              <a:spcAft>
                <a:spcPts val="0"/>
              </a:spcAft>
              <a:buClr>
                <a:srgbClr val="000000"/>
              </a:buClr>
              <a:buSzPts val="1500"/>
              <a:buFont typeface="Arial"/>
              <a:buNone/>
            </a:pPr>
            <a:r>
              <a:rPr b="0" i="0" lang="es-419" sz="1500" u="none" cap="none" strike="noStrike">
                <a:solidFill>
                  <a:schemeClr val="accent1"/>
                </a:solidFill>
                <a:latin typeface="Consolas"/>
                <a:ea typeface="Consolas"/>
                <a:cs typeface="Consolas"/>
                <a:sym typeface="Consolas"/>
              </a:rPr>
              <a:t>into table</a:t>
            </a:r>
            <a:r>
              <a:rPr b="0" i="0" lang="es-419" sz="1500" u="none" cap="none" strike="noStrike">
                <a:solidFill>
                  <a:schemeClr val="lt1"/>
                </a:solidFill>
                <a:latin typeface="Consolas"/>
                <a:ea typeface="Consolas"/>
                <a:cs typeface="Consolas"/>
                <a:sym typeface="Consolas"/>
              </a:rPr>
              <a:t> productos</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1000"/>
              </a:spcBef>
              <a:spcAft>
                <a:spcPts val="0"/>
              </a:spcAft>
              <a:buClr>
                <a:srgbClr val="000000"/>
              </a:buClr>
              <a:buSzPts val="1500"/>
              <a:buFont typeface="Arial"/>
              <a:buNone/>
            </a:pPr>
            <a:r>
              <a:rPr b="0" i="0" lang="es-419" sz="1500" u="none" cap="none" strike="noStrike">
                <a:solidFill>
                  <a:schemeClr val="accent1"/>
                </a:solidFill>
                <a:latin typeface="Consolas"/>
                <a:ea typeface="Consolas"/>
                <a:cs typeface="Consolas"/>
                <a:sym typeface="Consolas"/>
              </a:rPr>
              <a:t>fields terminated by</a:t>
            </a:r>
            <a:r>
              <a:rPr b="0" i="0" lang="es-419" sz="1500" u="none" cap="none" strike="noStrike">
                <a:solidFill>
                  <a:schemeClr val="lt1"/>
                </a:solidFill>
                <a:latin typeface="Consolas"/>
                <a:ea typeface="Consolas"/>
                <a:cs typeface="Consolas"/>
                <a:sym typeface="Consolas"/>
              </a:rPr>
              <a:t> ‘,’</a:t>
            </a:r>
            <a:endParaRPr b="0" i="0" sz="1500" u="none" cap="none" strike="noStrike">
              <a:solidFill>
                <a:schemeClr val="lt1"/>
              </a:solidFill>
              <a:latin typeface="Consolas"/>
              <a:ea typeface="Consolas"/>
              <a:cs typeface="Consolas"/>
              <a:sym typeface="Consolas"/>
            </a:endParaRPr>
          </a:p>
          <a:p>
            <a:pPr indent="0" lvl="0" marL="0" marR="0" rtl="0" algn="l">
              <a:lnSpc>
                <a:spcPct val="200000"/>
              </a:lnSpc>
              <a:spcBef>
                <a:spcPts val="1000"/>
              </a:spcBef>
              <a:spcAft>
                <a:spcPts val="0"/>
              </a:spcAft>
              <a:buClr>
                <a:srgbClr val="000000"/>
              </a:buClr>
              <a:buSzPts val="1500"/>
              <a:buFont typeface="Arial"/>
              <a:buNone/>
            </a:pPr>
            <a:r>
              <a:rPr b="0" i="0" lang="es-419" sz="1500" u="none" cap="none" strike="noStrike">
                <a:solidFill>
                  <a:schemeClr val="accent1"/>
                </a:solidFill>
                <a:latin typeface="Consolas"/>
                <a:ea typeface="Consolas"/>
                <a:cs typeface="Consolas"/>
                <a:sym typeface="Consolas"/>
              </a:rPr>
              <a:t>terminated by</a:t>
            </a:r>
            <a:r>
              <a:rPr b="0" i="0" lang="es-419" sz="1500" u="none" cap="none" strike="noStrike">
                <a:solidFill>
                  <a:schemeClr val="lt1"/>
                </a:solidFill>
                <a:latin typeface="Consolas"/>
                <a:ea typeface="Consolas"/>
                <a:cs typeface="Consolas"/>
                <a:sym typeface="Consolas"/>
              </a:rPr>
              <a:t> ‘\r\n’;</a:t>
            </a:r>
            <a:endParaRPr b="0" i="0" sz="1500" u="none" cap="none" strike="noStrike">
              <a:solidFill>
                <a:schemeClr val="lt1"/>
              </a:solidFill>
              <a:latin typeface="Consolas"/>
              <a:ea typeface="Consolas"/>
              <a:cs typeface="Consolas"/>
              <a:sym typeface="Consolas"/>
            </a:endParaRPr>
          </a:p>
        </p:txBody>
      </p:sp>
      <p:pic>
        <p:nvPicPr>
          <p:cNvPr id="606" name="Google Shape;606;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07" name="Google Shape;607;p72"/>
          <p:cNvSpPr txBox="1"/>
          <p:nvPr/>
        </p:nvSpPr>
        <p:spPr>
          <a:xfrm>
            <a:off x="410175" y="433025"/>
            <a:ext cx="42660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s-419" sz="3000">
                <a:latin typeface="Anton"/>
                <a:ea typeface="Anton"/>
                <a:cs typeface="Anton"/>
                <a:sym typeface="Anton"/>
              </a:rPr>
              <a:t>IMPORTAR REGISTROS DESDE ARCHIVOS</a:t>
            </a:r>
            <a:endParaRPr b="0" i="0" sz="3000" u="none" cap="none" strike="noStrike">
              <a:solidFill>
                <a:srgbClr val="000000"/>
              </a:solidFill>
              <a:latin typeface="Anton"/>
              <a:ea typeface="Anton"/>
              <a:cs typeface="Anton"/>
              <a:sym typeface="Anto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3"/>
          <p:cNvSpPr txBox="1"/>
          <p:nvPr/>
        </p:nvSpPr>
        <p:spPr>
          <a:xfrm>
            <a:off x="785275" y="1692275"/>
            <a:ext cx="7969200" cy="2552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700"/>
              <a:buFont typeface="Arial"/>
              <a:buNone/>
            </a:pP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El comando </a:t>
            </a:r>
            <a:r>
              <a:rPr b="1" i="0" lang="es-419" sz="1700" u="none" cap="none" strike="noStrike">
                <a:solidFill>
                  <a:schemeClr val="lt1"/>
                </a:solidFill>
                <a:highlight>
                  <a:srgbClr val="4D5156"/>
                </a:highlight>
                <a:latin typeface="Consolas"/>
                <a:ea typeface="Consolas"/>
                <a:cs typeface="Consolas"/>
                <a:sym typeface="Consolas"/>
              </a:rPr>
              <a:t>local infile</a:t>
            </a: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 permite especificar la ruta completa hacia el archivo que deseamos cargar.</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b="1" i="0" lang="es-419" sz="1700" u="none" cap="none" strike="noStrike">
                <a:solidFill>
                  <a:schemeClr val="lt1"/>
                </a:solidFill>
                <a:highlight>
                  <a:srgbClr val="4D5156"/>
                </a:highlight>
                <a:latin typeface="Consolas"/>
                <a:ea typeface="Consolas"/>
                <a:cs typeface="Consolas"/>
                <a:sym typeface="Consolas"/>
              </a:rPr>
              <a:t>fields terminated by ‘,’</a:t>
            </a: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 permite indicar el caracter separador de campos utilizado.</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Finalmente, </a:t>
            </a:r>
            <a:r>
              <a:rPr b="1" i="0" lang="es-419" sz="1700" u="none" cap="none" strike="noStrike">
                <a:solidFill>
                  <a:schemeClr val="lt1"/>
                </a:solidFill>
                <a:highlight>
                  <a:srgbClr val="4D5156"/>
                </a:highlight>
                <a:latin typeface="Consolas"/>
                <a:ea typeface="Consolas"/>
                <a:cs typeface="Consolas"/>
                <a:sym typeface="Consolas"/>
              </a:rPr>
              <a:t>terminated by ‘\r\n’</a:t>
            </a:r>
            <a:r>
              <a:rPr b="0" i="0" lang="es-419" sz="1700" u="none" cap="none" strike="noStrike">
                <a:solidFill>
                  <a:schemeClr val="dk1"/>
                </a:solidFill>
                <a:highlight>
                  <a:schemeClr val="lt1"/>
                </a:highlight>
                <a:latin typeface="Helvetica Neue Light"/>
                <a:ea typeface="Helvetica Neue Light"/>
                <a:cs typeface="Helvetica Neue Light"/>
                <a:sym typeface="Helvetica Neue Light"/>
              </a:rPr>
              <a:t>, valida que cada registro a importar cuenta con un salto de línea.</a:t>
            </a:r>
            <a:endParaRPr b="0" i="0" sz="17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13" name="Google Shape;613;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14" name="Google Shape;614;p73"/>
          <p:cNvPicPr preferRelativeResize="0"/>
          <p:nvPr/>
        </p:nvPicPr>
        <p:blipFill rotWithShape="1">
          <a:blip r:embed="rId4">
            <a:alphaModFix/>
          </a:blip>
          <a:srcRect b="0" l="0" r="0" t="0"/>
          <a:stretch/>
        </p:blipFill>
        <p:spPr>
          <a:xfrm>
            <a:off x="8037325" y="222625"/>
            <a:ext cx="903525" cy="903525"/>
          </a:xfrm>
          <a:prstGeom prst="rect">
            <a:avLst/>
          </a:prstGeom>
          <a:noFill/>
          <a:ln>
            <a:noFill/>
          </a:ln>
        </p:spPr>
      </p:pic>
      <p:sp>
        <p:nvSpPr>
          <p:cNvPr id="615" name="Google Shape;615;p73"/>
          <p:cNvSpPr txBox="1"/>
          <p:nvPr/>
        </p:nvSpPr>
        <p:spPr>
          <a:xfrm>
            <a:off x="447350" y="416050"/>
            <a:ext cx="83070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s-419" sz="3800">
                <a:latin typeface="Anton"/>
                <a:ea typeface="Anton"/>
                <a:cs typeface="Anton"/>
                <a:sym typeface="Anton"/>
              </a:rPr>
              <a:t>IMPORTAR REGISTROS DESDE ARCHIVOS</a:t>
            </a:r>
            <a:endParaRPr b="0" i="0" sz="3800" u="none" cap="none" strike="noStrike">
              <a:solidFill>
                <a:srgbClr val="000000"/>
              </a:solidFill>
              <a:latin typeface="Anton"/>
              <a:ea typeface="Anton"/>
              <a:cs typeface="Anton"/>
              <a:sym typeface="Anto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id="620" name="Google Shape;620;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21" name="Google Shape;621;p74"/>
          <p:cNvSpPr txBox="1"/>
          <p:nvPr/>
        </p:nvSpPr>
        <p:spPr>
          <a:xfrm>
            <a:off x="677300" y="1387475"/>
            <a:ext cx="7833000" cy="879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100"/>
              <a:buFont typeface="Arial"/>
              <a:buNone/>
            </a:pPr>
            <a:r>
              <a:rPr b="0" i="0" lang="es-419" sz="2100" u="none" cap="none" strike="noStrike">
                <a:solidFill>
                  <a:schemeClr val="dk1"/>
                </a:solidFill>
                <a:highlight>
                  <a:schemeClr val="lt1"/>
                </a:highlight>
                <a:latin typeface="Helvetica Neue Light"/>
                <a:ea typeface="Helvetica Neue Light"/>
                <a:cs typeface="Helvetica Neue Light"/>
                <a:sym typeface="Helvetica Neue Light"/>
              </a:rPr>
              <a:t>Podrás verificar la correcta importación de registros, ejecutando nuevamente la consulta SELECT:</a:t>
            </a:r>
            <a:endParaRPr b="0" i="0" sz="21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22" name="Google Shape;622;p74"/>
          <p:cNvPicPr preferRelativeResize="0"/>
          <p:nvPr/>
        </p:nvPicPr>
        <p:blipFill rotWithShape="1">
          <a:blip r:embed="rId4">
            <a:alphaModFix/>
          </a:blip>
          <a:srcRect b="0" l="0" r="0" t="0"/>
          <a:stretch/>
        </p:blipFill>
        <p:spPr>
          <a:xfrm>
            <a:off x="2228350" y="2309750"/>
            <a:ext cx="4483825" cy="2495876"/>
          </a:xfrm>
          <a:prstGeom prst="rect">
            <a:avLst/>
          </a:prstGeom>
          <a:noFill/>
          <a:ln>
            <a:noFill/>
          </a:ln>
        </p:spPr>
      </p:pic>
      <p:pic>
        <p:nvPicPr>
          <p:cNvPr id="623" name="Google Shape;623;p74"/>
          <p:cNvPicPr preferRelativeResize="0"/>
          <p:nvPr/>
        </p:nvPicPr>
        <p:blipFill rotWithShape="1">
          <a:blip r:embed="rId5">
            <a:alphaModFix/>
          </a:blip>
          <a:srcRect b="0" l="0" r="0" t="0"/>
          <a:stretch/>
        </p:blipFill>
        <p:spPr>
          <a:xfrm>
            <a:off x="8037325" y="222625"/>
            <a:ext cx="903525" cy="903525"/>
          </a:xfrm>
          <a:prstGeom prst="rect">
            <a:avLst/>
          </a:prstGeom>
          <a:noFill/>
          <a:ln>
            <a:noFill/>
          </a:ln>
        </p:spPr>
      </p:pic>
      <p:sp>
        <p:nvSpPr>
          <p:cNvPr id="624" name="Google Shape;624;p74"/>
          <p:cNvSpPr txBox="1"/>
          <p:nvPr/>
        </p:nvSpPr>
        <p:spPr>
          <a:xfrm>
            <a:off x="447350" y="416050"/>
            <a:ext cx="83070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s-419" sz="3800">
                <a:latin typeface="Anton"/>
                <a:ea typeface="Anton"/>
                <a:cs typeface="Anton"/>
                <a:sym typeface="Anton"/>
              </a:rPr>
              <a:t>IMPORTAR REGISTROS DESDE ARCHIVOS</a:t>
            </a:r>
            <a:endParaRPr b="0" i="0" sz="3800" u="none" cap="none" strike="noStrike">
              <a:solidFill>
                <a:srgbClr val="000000"/>
              </a:solidFill>
              <a:latin typeface="Anton"/>
              <a:ea typeface="Anton"/>
              <a:cs typeface="Anton"/>
              <a:sym typeface="Ant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28" name="Shape 628"/>
        <p:cNvGrpSpPr/>
        <p:nvPr/>
      </p:nvGrpSpPr>
      <p:grpSpPr>
        <a:xfrm>
          <a:off x="0" y="0"/>
          <a:ext cx="0" cy="0"/>
          <a:chOff x="0" y="0"/>
          <a:chExt cx="0" cy="0"/>
        </a:xfrm>
      </p:grpSpPr>
      <p:sp>
        <p:nvSpPr>
          <p:cNvPr id="629" name="Google Shape;629;p75"/>
          <p:cNvSpPr txBox="1"/>
          <p:nvPr/>
        </p:nvSpPr>
        <p:spPr>
          <a:xfrm>
            <a:off x="647850" y="2286125"/>
            <a:ext cx="8177100" cy="24480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chemeClr val="dk1"/>
              </a:buClr>
              <a:buSzPts val="1700"/>
              <a:buChar char="●"/>
            </a:pPr>
            <a:r>
              <a:rPr lang="es-419" sz="1700">
                <a:solidFill>
                  <a:schemeClr val="dk1"/>
                </a:solidFill>
                <a:latin typeface="Helvetica Neue Light"/>
                <a:ea typeface="Helvetica Neue Light"/>
                <a:cs typeface="Helvetica Neue Light"/>
                <a:sym typeface="Helvetica Neue Light"/>
              </a:rPr>
              <a:t>Herramientas adicionales como el </a:t>
            </a:r>
            <a:r>
              <a:rPr b="1" lang="es-419" sz="1700">
                <a:solidFill>
                  <a:schemeClr val="dk1"/>
                </a:solidFill>
                <a:latin typeface="Helvetica Neue"/>
                <a:ea typeface="Helvetica Neue"/>
                <a:cs typeface="Helvetica Neue"/>
                <a:sym typeface="Helvetica Neue"/>
              </a:rPr>
              <a:t>lenguaje Python</a:t>
            </a:r>
            <a:r>
              <a:rPr lang="es-419" sz="1700">
                <a:solidFill>
                  <a:schemeClr val="dk1"/>
                </a:solidFill>
                <a:latin typeface="Helvetica Neue Light"/>
                <a:ea typeface="Helvetica Neue Light"/>
                <a:cs typeface="Helvetica Neue Light"/>
                <a:sym typeface="Helvetica Neue Light"/>
              </a:rPr>
              <a:t> o la programación de </a:t>
            </a:r>
            <a:r>
              <a:rPr b="1" lang="es-419" sz="1700">
                <a:solidFill>
                  <a:schemeClr val="dk1"/>
                </a:solidFill>
                <a:latin typeface="Helvetica Neue"/>
                <a:ea typeface="Helvetica Neue"/>
                <a:cs typeface="Helvetica Neue"/>
                <a:sym typeface="Helvetica Neue"/>
              </a:rPr>
              <a:t>scripts Bash</a:t>
            </a:r>
            <a:r>
              <a:rPr lang="es-419" sz="1700">
                <a:solidFill>
                  <a:schemeClr val="dk1"/>
                </a:solidFill>
                <a:latin typeface="Helvetica Neue Light"/>
                <a:ea typeface="Helvetica Neue Light"/>
                <a:cs typeface="Helvetica Neue Light"/>
                <a:sym typeface="Helvetica Neue Light"/>
              </a:rPr>
              <a:t> permiten complementar a Mysql y su línea de comandos, automatizando este tipo de operaciones, sin necesidad de intervención humana.</a:t>
            </a:r>
            <a:endParaRPr sz="1700">
              <a:solidFill>
                <a:schemeClr val="dk1"/>
              </a:solidFill>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Char char="●"/>
            </a:pPr>
            <a:r>
              <a:rPr lang="es-419" sz="1700">
                <a:solidFill>
                  <a:schemeClr val="dk1"/>
                </a:solidFill>
                <a:latin typeface="Helvetica Neue Light"/>
                <a:ea typeface="Helvetica Neue Light"/>
                <a:cs typeface="Helvetica Neue Light"/>
                <a:sym typeface="Helvetica Neue Light"/>
              </a:rPr>
              <a:t>Conociendo el uso de Mysql vía línea de comandos podremos administrar servidores </a:t>
            </a:r>
            <a:r>
              <a:rPr b="1" lang="es-419" sz="1700">
                <a:solidFill>
                  <a:schemeClr val="dk1"/>
                </a:solidFill>
                <a:latin typeface="Helvetica Neue"/>
                <a:ea typeface="Helvetica Neue"/>
                <a:cs typeface="Helvetica Neue"/>
                <a:sym typeface="Helvetica Neue"/>
              </a:rPr>
              <a:t>linux remotos</a:t>
            </a:r>
            <a:r>
              <a:rPr lang="es-419" sz="1700">
                <a:solidFill>
                  <a:schemeClr val="dk1"/>
                </a:solidFill>
                <a:latin typeface="Helvetica Neue Light"/>
                <a:ea typeface="Helvetica Neue Light"/>
                <a:cs typeface="Helvetica Neue Light"/>
                <a:sym typeface="Helvetica Neue Light"/>
              </a:rPr>
              <a:t>, sin interfaz gráfica, realizando este tipo de operaciones sin mayor complicación.</a:t>
            </a:r>
            <a:endParaRPr sz="1700">
              <a:solidFill>
                <a:schemeClr val="dk1"/>
              </a:solidFill>
              <a:latin typeface="Helvetica Neue Light"/>
              <a:ea typeface="Helvetica Neue Light"/>
              <a:cs typeface="Helvetica Neue Light"/>
              <a:sym typeface="Helvetica Neue Light"/>
            </a:endParaRPr>
          </a:p>
        </p:txBody>
      </p:sp>
      <p:pic>
        <p:nvPicPr>
          <p:cNvPr id="630" name="Google Shape;630;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31" name="Google Shape;631;p75"/>
          <p:cNvPicPr preferRelativeResize="0"/>
          <p:nvPr/>
        </p:nvPicPr>
        <p:blipFill rotWithShape="1">
          <a:blip r:embed="rId4">
            <a:alphaModFix/>
          </a:blip>
          <a:srcRect b="0" l="0" r="0" t="0"/>
          <a:stretch/>
        </p:blipFill>
        <p:spPr>
          <a:xfrm>
            <a:off x="4059101" y="76950"/>
            <a:ext cx="1108525" cy="1108500"/>
          </a:xfrm>
          <a:prstGeom prst="rect">
            <a:avLst/>
          </a:prstGeom>
          <a:noFill/>
          <a:ln>
            <a:noFill/>
          </a:ln>
        </p:spPr>
      </p:pic>
      <p:sp>
        <p:nvSpPr>
          <p:cNvPr id="632" name="Google Shape;632;p75"/>
          <p:cNvSpPr txBox="1"/>
          <p:nvPr/>
        </p:nvSpPr>
        <p:spPr>
          <a:xfrm>
            <a:off x="1550900" y="1166300"/>
            <a:ext cx="6321300" cy="119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0"/>
              <a:buFont typeface="Arial"/>
              <a:buNone/>
            </a:pPr>
            <a:r>
              <a:rPr b="0" i="1" lang="es-419" sz="4000" u="none" cap="none" strike="noStrike">
                <a:solidFill>
                  <a:srgbClr val="000000"/>
                </a:solidFill>
                <a:latin typeface="Anton"/>
                <a:ea typeface="Anton"/>
                <a:cs typeface="Anton"/>
                <a:sym typeface="Anton"/>
              </a:rPr>
              <a:t>VENTAJAS DEL MANEJO VÍA CONSOLA O TERMINAL</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36" name="Shape 636"/>
        <p:cNvGrpSpPr/>
        <p:nvPr/>
      </p:nvGrpSpPr>
      <p:grpSpPr>
        <a:xfrm>
          <a:off x="0" y="0"/>
          <a:ext cx="0" cy="0"/>
          <a:chOff x="0" y="0"/>
          <a:chExt cx="0" cy="0"/>
        </a:xfrm>
      </p:grpSpPr>
      <p:sp>
        <p:nvSpPr>
          <p:cNvPr id="637" name="Google Shape;637;p76"/>
          <p:cNvSpPr txBox="1"/>
          <p:nvPr/>
        </p:nvSpPr>
        <p:spPr>
          <a:xfrm>
            <a:off x="1398000" y="1830275"/>
            <a:ext cx="6348000" cy="138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¡VAMOS A PRACTICAR </a:t>
            </a:r>
            <a:r>
              <a:rPr i="1" lang="es-419" sz="3600">
                <a:solidFill>
                  <a:srgbClr val="121212"/>
                </a:solidFill>
                <a:latin typeface="Anton"/>
                <a:ea typeface="Anton"/>
                <a:cs typeface="Anton"/>
                <a:sym typeface="Anton"/>
              </a:rPr>
              <a:t>ESTO LA PROXIMA CLASE</a:t>
            </a:r>
            <a:r>
              <a:rPr b="0" i="1" lang="es-419" sz="3600" u="none" cap="none" strike="noStrike">
                <a:solidFill>
                  <a:srgbClr val="121212"/>
                </a:solidFill>
                <a:latin typeface="Anton"/>
                <a:ea typeface="Anton"/>
                <a:cs typeface="Anton"/>
                <a:sym typeface="Anton"/>
              </a:rPr>
              <a:t>!</a:t>
            </a:r>
            <a:endParaRPr b="0" i="1" sz="3600" u="none" cap="none" strike="noStrike">
              <a:solidFill>
                <a:srgbClr val="121212"/>
              </a:solidFill>
              <a:latin typeface="Anton"/>
              <a:ea typeface="Anton"/>
              <a:cs typeface="Anton"/>
              <a:sym typeface="Anton"/>
            </a:endParaRPr>
          </a:p>
          <a:p>
            <a:pPr indent="0" lvl="0" marL="0" rtl="0" algn="ctr">
              <a:spcBef>
                <a:spcPts val="0"/>
              </a:spcBef>
              <a:spcAft>
                <a:spcPts val="0"/>
              </a:spcAft>
              <a:buClr>
                <a:schemeClr val="dk1"/>
              </a:buClr>
              <a:buSzPts val="3600"/>
              <a:buFont typeface="Arial"/>
              <a:buNone/>
            </a:pPr>
            <a:r>
              <a:rPr i="1" lang="es-419" sz="2200">
                <a:solidFill>
                  <a:srgbClr val="121212"/>
                </a:solidFill>
                <a:latin typeface="Anton"/>
                <a:ea typeface="Anton"/>
                <a:cs typeface="Anton"/>
                <a:sym typeface="Anton"/>
              </a:rPr>
              <a:t>CODE PARTE 3</a:t>
            </a:r>
            <a:endParaRPr i="1" sz="3600">
              <a:solidFill>
                <a:srgbClr val="121212"/>
              </a:solidFill>
              <a:latin typeface="Anton"/>
              <a:ea typeface="Anton"/>
              <a:cs typeface="Anton"/>
              <a:sym typeface="Anton"/>
            </a:endParaRPr>
          </a:p>
        </p:txBody>
      </p:sp>
      <p:pic>
        <p:nvPicPr>
          <p:cNvPr id="638" name="Google Shape;638;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7"/>
          <p:cNvSpPr txBox="1"/>
          <p:nvPr/>
        </p:nvSpPr>
        <p:spPr>
          <a:xfrm>
            <a:off x="335600" y="2520825"/>
            <a:ext cx="8543700" cy="78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PRÁCTICA SQL: INSERCIÓN DE DATOS</a:t>
            </a:r>
            <a:endParaRPr b="0" i="1" sz="4000" u="none" cap="none" strike="noStrike">
              <a:solidFill>
                <a:srgbClr val="000000"/>
              </a:solidFill>
              <a:latin typeface="Anton"/>
              <a:ea typeface="Anton"/>
              <a:cs typeface="Anton"/>
              <a:sym typeface="Anton"/>
            </a:endParaRPr>
          </a:p>
        </p:txBody>
      </p:sp>
      <p:sp>
        <p:nvSpPr>
          <p:cNvPr id="644" name="Google Shape;644;p77"/>
          <p:cNvSpPr txBox="1"/>
          <p:nvPr/>
        </p:nvSpPr>
        <p:spPr>
          <a:xfrm>
            <a:off x="729300" y="3392050"/>
            <a:ext cx="7715100" cy="1267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Practicarás la inserción de datos.</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1600" u="none" cap="none" strike="noStrike">
                <a:solidFill>
                  <a:schemeClr val="dk1"/>
                </a:solidFill>
                <a:highlight>
                  <a:schemeClr val="lt1"/>
                </a:highlight>
                <a:latin typeface="Helvetica Neue Light"/>
                <a:ea typeface="Helvetica Neue Light"/>
                <a:cs typeface="Helvetica Neue Light"/>
                <a:sym typeface="Helvetica Neue Light"/>
              </a:rPr>
              <a:t>Tiempo estimado: 15 minutos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45" name="Google Shape;645;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46" name="Google Shape;646;p77"/>
          <p:cNvPicPr preferRelativeResize="0"/>
          <p:nvPr/>
        </p:nvPicPr>
        <p:blipFill rotWithShape="1">
          <a:blip r:embed="rId4">
            <a:alphaModFix/>
          </a:blip>
          <a:srcRect b="0" l="0" r="0" t="0"/>
          <a:stretch/>
        </p:blipFill>
        <p:spPr>
          <a:xfrm>
            <a:off x="3882275" y="1051649"/>
            <a:ext cx="1379450" cy="13794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8"/>
          <p:cNvSpPr txBox="1"/>
          <p:nvPr/>
        </p:nvSpPr>
        <p:spPr>
          <a:xfrm>
            <a:off x="340350" y="1123498"/>
            <a:ext cx="8463300" cy="30804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2100"/>
              <a:buFont typeface="Arial"/>
              <a:buNone/>
            </a:pPr>
            <a:r>
              <a:t/>
            </a:r>
            <a:endParaRPr b="0" i="0" sz="2100" u="none" cap="none" strike="noStrike">
              <a:solidFill>
                <a:schemeClr val="dk1"/>
              </a:solidFill>
              <a:latin typeface="Helvetica Neue Light"/>
              <a:ea typeface="Helvetica Neue Light"/>
              <a:cs typeface="Helvetica Neue Light"/>
              <a:sym typeface="Helvetica Neue Light"/>
            </a:endParaRPr>
          </a:p>
        </p:txBody>
      </p:sp>
      <p:pic>
        <p:nvPicPr>
          <p:cNvPr id="652" name="Google Shape;652;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53" name="Google Shape;653;p78"/>
          <p:cNvPicPr preferRelativeResize="0"/>
          <p:nvPr/>
        </p:nvPicPr>
        <p:blipFill rotWithShape="1">
          <a:blip r:embed="rId4">
            <a:alphaModFix/>
          </a:blip>
          <a:srcRect b="0" l="0" r="0" t="0"/>
          <a:stretch/>
        </p:blipFill>
        <p:spPr>
          <a:xfrm>
            <a:off x="7169475" y="299625"/>
            <a:ext cx="1634174" cy="639850"/>
          </a:xfrm>
          <a:prstGeom prst="rect">
            <a:avLst/>
          </a:prstGeom>
          <a:noFill/>
          <a:ln>
            <a:noFill/>
          </a:ln>
        </p:spPr>
      </p:pic>
      <p:sp>
        <p:nvSpPr>
          <p:cNvPr id="654" name="Google Shape;654;p78"/>
          <p:cNvSpPr txBox="1"/>
          <p:nvPr/>
        </p:nvSpPr>
        <p:spPr>
          <a:xfrm>
            <a:off x="257775" y="356825"/>
            <a:ext cx="52767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es-419" sz="2400" u="none" cap="none" strike="noStrike">
                <a:solidFill>
                  <a:schemeClr val="dk1"/>
                </a:solidFill>
                <a:latin typeface="Anton"/>
                <a:ea typeface="Anton"/>
                <a:cs typeface="Anton"/>
                <a:sym typeface="Anton"/>
              </a:rPr>
              <a:t>PRÁCTICA SQL: INSERCIÓN DE DATOS</a:t>
            </a:r>
            <a:endParaRPr b="0" i="0" sz="2400" u="none" cap="none" strike="noStrike">
              <a:solidFill>
                <a:schemeClr val="dk1"/>
              </a:solidFill>
              <a:latin typeface="Anton"/>
              <a:ea typeface="Anton"/>
              <a:cs typeface="Anton"/>
              <a:sym typeface="Anton"/>
            </a:endParaRPr>
          </a:p>
        </p:txBody>
      </p:sp>
      <p:sp>
        <p:nvSpPr>
          <p:cNvPr id="655" name="Google Shape;655;p78"/>
          <p:cNvSpPr txBox="1"/>
          <p:nvPr/>
        </p:nvSpPr>
        <p:spPr>
          <a:xfrm>
            <a:off x="340350" y="1015675"/>
            <a:ext cx="8340300" cy="337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Practicarás la inserción de datos con el proceso de importación de datos, con archivos txt, csv y/o Excel.</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A6FFCA"/>
              </a:buClr>
              <a:buSzPts val="1800"/>
              <a:buFont typeface="Arial"/>
              <a:buChar char="●"/>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Debes generar tu propio archivo </a:t>
            </a:r>
            <a:r>
              <a:rPr b="1" i="0" lang="es-419" sz="1800" u="none" cap="none" strike="noStrike">
                <a:solidFill>
                  <a:schemeClr val="dk1"/>
                </a:solidFill>
                <a:highlight>
                  <a:srgbClr val="FFFFFF"/>
                </a:highlight>
                <a:latin typeface="Helvetica Neue"/>
                <a:ea typeface="Helvetica Neue"/>
                <a:cs typeface="Helvetica Neue"/>
                <a:sym typeface="Helvetica Neue"/>
              </a:rPr>
              <a:t>.CSV</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con, al menos 3 registros, a cargar en la tabla </a:t>
            </a:r>
            <a:r>
              <a:rPr b="1" i="0" lang="es-419" sz="1800" u="none" cap="none" strike="noStrike">
                <a:solidFill>
                  <a:schemeClr val="dk1"/>
                </a:solidFill>
                <a:highlight>
                  <a:srgbClr val="FFFFFF"/>
                </a:highlight>
                <a:latin typeface="Helvetica Neue"/>
                <a:ea typeface="Helvetica Neue"/>
                <a:cs typeface="Helvetica Neue"/>
                <a:sym typeface="Helvetica Neue"/>
              </a:rPr>
              <a:t>productos</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A6FFCA"/>
              </a:buClr>
              <a:buSzPts val="1800"/>
              <a:buFont typeface="Helvetica Neue Light"/>
              <a:buChar char="●"/>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Si no generaste la tabla, copia su código </a:t>
            </a:r>
            <a:r>
              <a:rPr b="0" i="0" lang="es-419" sz="1800" u="none" cap="none" strike="noStrike">
                <a:solidFill>
                  <a:schemeClr val="dk1"/>
                </a:solidFill>
                <a:highlight>
                  <a:srgbClr val="FFFFFF"/>
                </a:highlight>
                <a:latin typeface="Consolas"/>
                <a:ea typeface="Consolas"/>
                <a:cs typeface="Consolas"/>
                <a:sym typeface="Consolas"/>
              </a:rPr>
              <a:t>CREATE</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desde </a:t>
            </a:r>
            <a:r>
              <a:rPr b="0" i="0" lang="es-419" sz="1800" u="sng" cap="none" strike="noStrike">
                <a:solidFill>
                  <a:schemeClr val="hlink"/>
                </a:solidFill>
                <a:highlight>
                  <a:srgbClr val="FFFFFF"/>
                </a:highlight>
                <a:latin typeface="Helvetica Neue Light"/>
                <a:ea typeface="Helvetica Neue Light"/>
                <a:cs typeface="Helvetica Neue Light"/>
                <a:sym typeface="Helvetica Neue Light"/>
                <a:hlinkClick action="ppaction://hlinksldjump" r:id="rId5"/>
              </a:rPr>
              <a:t>esta</a:t>
            </a:r>
            <a:r>
              <a:rPr lang="es-419" sz="1800">
                <a:solidFill>
                  <a:schemeClr val="dk1"/>
                </a:solidFill>
                <a:highlight>
                  <a:schemeClr val="lt1"/>
                </a:highlight>
                <a:latin typeface="Helvetica Neue Light"/>
                <a:ea typeface="Helvetica Neue Light"/>
                <a:cs typeface="Helvetica Neue Light"/>
                <a:sym typeface="Helvetica Neue Light"/>
              </a:rPr>
              <a:t> diapositiva</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A6FFCA"/>
              </a:buClr>
              <a:buSzPts val="1800"/>
              <a:buFont typeface="Helvetica Neue Light"/>
              <a:buChar char="●"/>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Importa el archivo CSV, agregando los registros que has creado</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A6FFCA"/>
              </a:buClr>
              <a:buSzPts val="1800"/>
              <a:buFont typeface="Arial"/>
              <a:buChar char="●"/>
            </a:pPr>
            <a:r>
              <a:rPr b="1" i="0" lang="es-419" sz="1800" u="none" cap="none" strike="noStrike">
                <a:solidFill>
                  <a:schemeClr val="dk1"/>
                </a:solidFill>
                <a:highlight>
                  <a:srgbClr val="FFFFFF"/>
                </a:highlight>
                <a:latin typeface="Helvetica Neue"/>
                <a:ea typeface="Helvetica Neue"/>
                <a:cs typeface="Helvetica Neue"/>
                <a:sym typeface="Helvetica Neue"/>
              </a:rPr>
              <a:t>Investiga</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a:t>
            </a:r>
            <a:r>
              <a:rPr b="1" i="0" lang="es-419" sz="1800" u="none" cap="none" strike="noStrike">
                <a:solidFill>
                  <a:schemeClr val="dk1"/>
                </a:solidFill>
                <a:highlight>
                  <a:srgbClr val="FFFFFF"/>
                </a:highlight>
                <a:latin typeface="Helvetica Neue"/>
                <a:ea typeface="Helvetica Neue"/>
                <a:cs typeface="Helvetica Neue"/>
                <a:sym typeface="Helvetica Neue"/>
              </a:rPr>
              <a:t>Mysql Workbench</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para ver cómo </a:t>
            </a:r>
            <a:r>
              <a:rPr b="0" i="0" lang="es-419" sz="1800" u="sng" cap="none" strike="noStrike">
                <a:solidFill>
                  <a:schemeClr val="dk1"/>
                </a:solidFill>
                <a:highlight>
                  <a:srgbClr val="FFFFFF"/>
                </a:highlight>
                <a:latin typeface="Helvetica Neue Light"/>
                <a:ea typeface="Helvetica Neue Light"/>
                <a:cs typeface="Helvetica Neue Light"/>
                <a:sym typeface="Helvetica Neue Light"/>
              </a:rPr>
              <a:t>Exportar el contenido</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de </a:t>
            </a:r>
            <a:r>
              <a:rPr lang="es-419" sz="1800">
                <a:solidFill>
                  <a:schemeClr val="dk1"/>
                </a:solidFill>
                <a:highlight>
                  <a:srgbClr val="FFFFFF"/>
                </a:highlight>
                <a:latin typeface="Helvetica Neue Light"/>
                <a:ea typeface="Helvetica Neue Light"/>
                <a:cs typeface="Helvetica Neue Light"/>
                <a:sym typeface="Helvetica Neue Light"/>
              </a:rPr>
              <a:t>esta</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misma tabla, hacia un archivo en formato </a:t>
            </a:r>
            <a:r>
              <a:rPr b="1" i="0" lang="es-419" sz="1800" u="none" cap="none" strike="noStrike">
                <a:solidFill>
                  <a:schemeClr val="dk1"/>
                </a:solidFill>
                <a:highlight>
                  <a:srgbClr val="FFFFFF"/>
                </a:highlight>
                <a:latin typeface="Helvetica Neue"/>
                <a:ea typeface="Helvetica Neue"/>
                <a:cs typeface="Helvetica Neue"/>
                <a:sym typeface="Helvetica Neue"/>
              </a:rPr>
              <a:t>.JSON</a:t>
            </a:r>
            <a:endParaRPr b="1" i="0" sz="1800" u="none" cap="none" strike="noStrike">
              <a:solidFill>
                <a:schemeClr val="dk1"/>
              </a:solidFill>
              <a:highlight>
                <a:srgbClr val="FFFFFF"/>
              </a:highlight>
              <a:latin typeface="Helvetica Neue"/>
              <a:ea typeface="Helvetica Neue"/>
              <a:cs typeface="Helvetica Neue"/>
              <a:sym typeface="Helvetica Neue"/>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9"/>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SCRIPT DE INSERCIÓN DE DATOS</a:t>
            </a:r>
            <a:endParaRPr b="0" i="1" sz="4000" u="none" cap="none" strike="noStrike">
              <a:solidFill>
                <a:srgbClr val="000000"/>
              </a:solidFill>
              <a:latin typeface="Anton"/>
              <a:ea typeface="Anton"/>
              <a:cs typeface="Anton"/>
              <a:sym typeface="Anton"/>
            </a:endParaRPr>
          </a:p>
        </p:txBody>
      </p:sp>
      <p:sp>
        <p:nvSpPr>
          <p:cNvPr id="661" name="Google Shape;661;p79"/>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Presentar en formato </a:t>
            </a:r>
            <a:r>
              <a:rPr b="1" i="0" lang="es-419" sz="2000" u="none" cap="none" strike="noStrike">
                <a:solidFill>
                  <a:schemeClr val="dk1"/>
                </a:solidFill>
                <a:highlight>
                  <a:srgbClr val="FFFFFF"/>
                </a:highlight>
                <a:latin typeface="Helvetica Neue"/>
                <a:ea typeface="Helvetica Neue"/>
                <a:cs typeface="Helvetica Neue"/>
                <a:sym typeface="Helvetica Neue"/>
              </a:rPr>
              <a:t>.sql</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el script de inserción de datos de la base de datos del proyecto final.</a:t>
            </a:r>
            <a:endParaRPr b="0" i="0" sz="2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62" name="Google Shape;662;p7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63" name="Google Shape;663;p79"/>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664" name="Google Shape;664;p79"/>
          <p:cNvSpPr/>
          <p:nvPr/>
        </p:nvSpPr>
        <p:spPr>
          <a:xfrm>
            <a:off x="4823975" y="8862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FFFFFF"/>
                </a:solidFill>
                <a:latin typeface="Helvetica Neue"/>
                <a:ea typeface="Helvetica Neue"/>
                <a:cs typeface="Helvetica Neue"/>
                <a:sym typeface="Helvetica Neue"/>
              </a:rPr>
              <a:t>4</a:t>
            </a:r>
            <a:endParaRPr b="1"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graphicFrame>
        <p:nvGraphicFramePr>
          <p:cNvPr id="669" name="Google Shape;669;p80"/>
          <p:cNvGraphicFramePr/>
          <p:nvPr/>
        </p:nvGraphicFramePr>
        <p:xfrm>
          <a:off x="153263" y="96250"/>
          <a:ext cx="3000000" cy="3000000"/>
        </p:xfrm>
        <a:graphic>
          <a:graphicData uri="http://schemas.openxmlformats.org/drawingml/2006/table">
            <a:tbl>
              <a:tblPr>
                <a:noFill/>
                <a:tableStyleId>{6AE66B73-8DFD-4310-80B2-92A16D5B0FC4}</a:tableStyleId>
              </a:tblPr>
              <a:tblGrid>
                <a:gridCol w="2945825"/>
                <a:gridCol w="3822275"/>
                <a:gridCol w="2069375"/>
              </a:tblGrid>
              <a:tr h="573475">
                <a:tc gridSpan="3">
                  <a:txBody>
                    <a:bodyPr/>
                    <a:lstStyle/>
                    <a:p>
                      <a:pPr indent="0" lvl="0" marL="0" marR="0" rtl="0" algn="l">
                        <a:lnSpc>
                          <a:spcPct val="100000"/>
                        </a:lnSpc>
                        <a:spcBef>
                          <a:spcPts val="0"/>
                        </a:spcBef>
                        <a:spcAft>
                          <a:spcPts val="0"/>
                        </a:spcAft>
                        <a:buClr>
                          <a:srgbClr val="000000"/>
                        </a:buClr>
                        <a:buSzPts val="2400"/>
                        <a:buFont typeface="Arial"/>
                        <a:buNone/>
                      </a:pPr>
                      <a:r>
                        <a:rPr i="1" lang="es-419" sz="2400" u="none" cap="none" strike="noStrike">
                          <a:solidFill>
                            <a:schemeClr val="dk1"/>
                          </a:solidFill>
                          <a:latin typeface="Anton"/>
                          <a:ea typeface="Anton"/>
                          <a:cs typeface="Anton"/>
                          <a:sym typeface="Anton"/>
                        </a:rPr>
                        <a:t>SCRIPT DE INSERCIÓN DE DATOS</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669900">
                <a:tc gridSpan="2">
                  <a:txBody>
                    <a:bodyPr/>
                    <a:lstStyle/>
                    <a:p>
                      <a:pPr indent="0" lvl="0" marL="0" marR="0" rtl="0" algn="l">
                        <a:lnSpc>
                          <a:spcPct val="100000"/>
                        </a:lnSpc>
                        <a:spcBef>
                          <a:spcPts val="0"/>
                        </a:spcBef>
                        <a:spcAft>
                          <a:spcPts val="0"/>
                        </a:spcAft>
                        <a:buClr>
                          <a:srgbClr val="000000"/>
                        </a:buClr>
                        <a:buSzPts val="1400"/>
                        <a:buFont typeface="Arial"/>
                        <a:buNone/>
                      </a:pPr>
                      <a:r>
                        <a:rPr b="1" lang="es-419" sz="1400" u="none" cap="none" strike="noStrike">
                          <a:latin typeface="Helvetica Neue"/>
                          <a:ea typeface="Helvetica Neue"/>
                          <a:cs typeface="Helvetica Neue"/>
                          <a:sym typeface="Helvetica Neue"/>
                        </a:rPr>
                        <a:t>Formato: </a:t>
                      </a:r>
                      <a:r>
                        <a:rPr lang="es-419" sz="1400" u="none" cap="none" strike="noStrike">
                          <a:solidFill>
                            <a:schemeClr val="dk1"/>
                          </a:solidFill>
                          <a:latin typeface="Helvetica Neue Light"/>
                          <a:ea typeface="Helvetica Neue Light"/>
                          <a:cs typeface="Helvetica Neue Light"/>
                          <a:sym typeface="Helvetica Neue Light"/>
                        </a:rPr>
                        <a:t>Debes enviar un archivo del tipo .sql, nombrado como  </a:t>
                      </a:r>
                      <a:r>
                        <a:rPr lang="es-419" sz="1400" u="none" cap="none" strike="noStrike">
                          <a:solidFill>
                            <a:schemeClr val="dk1"/>
                          </a:solidFill>
                          <a:highlight>
                            <a:srgbClr val="3CEFAB"/>
                          </a:highlight>
                          <a:latin typeface="Helvetica Neue Light"/>
                          <a:ea typeface="Helvetica Neue Light"/>
                          <a:cs typeface="Helvetica Neue Light"/>
                          <a:sym typeface="Helvetica Neue Light"/>
                        </a:rPr>
                        <a:t>“ScriptIns+ Apellido”</a:t>
                      </a:r>
                      <a:r>
                        <a:rPr lang="es-419" sz="1400" u="none" cap="none" strike="noStrike">
                          <a:solidFill>
                            <a:schemeClr val="dk1"/>
                          </a:solidFill>
                          <a:latin typeface="Helvetica Neue Light"/>
                          <a:ea typeface="Helvetica Neue Light"/>
                          <a:cs typeface="Helvetica Neue Light"/>
                          <a:sym typeface="Helvetica Neue Light"/>
                        </a:rPr>
                        <a:t>. </a:t>
                      </a:r>
                      <a:br>
                        <a:rPr lang="es-419" sz="1400" u="none" cap="none" strike="noStrike">
                          <a:solidFill>
                            <a:schemeClr val="dk1"/>
                          </a:solidFill>
                          <a:latin typeface="Helvetica Neue Light"/>
                          <a:ea typeface="Helvetica Neue Light"/>
                          <a:cs typeface="Helvetica Neue Light"/>
                          <a:sym typeface="Helvetica Neue Light"/>
                        </a:rPr>
                      </a:br>
                      <a:endParaRPr sz="1400" u="none" cap="none" strike="noStrike">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608775">
                <a:tc gridSpan="3">
                  <a:txBody>
                    <a:bodyPr/>
                    <a:lstStyle/>
                    <a:p>
                      <a:pPr indent="0" lvl="0" marL="0" marR="0" rtl="0" algn="l">
                        <a:lnSpc>
                          <a:spcPct val="100000"/>
                        </a:lnSpc>
                        <a:spcBef>
                          <a:spcPts val="0"/>
                        </a:spcBef>
                        <a:spcAft>
                          <a:spcPts val="0"/>
                        </a:spcAft>
                        <a:buClr>
                          <a:srgbClr val="000000"/>
                        </a:buClr>
                        <a:buSzPts val="200"/>
                        <a:buFont typeface="Arial"/>
                        <a:buNone/>
                      </a:pPr>
                      <a:br>
                        <a:rPr b="1" lang="es-419" sz="200" u="none" cap="none" strike="noStrike">
                          <a:solidFill>
                            <a:srgbClr val="4D5156"/>
                          </a:solidFill>
                        </a:rPr>
                      </a:br>
                      <a:r>
                        <a:rPr b="1" lang="es-419" sz="1500" u="none" cap="none" strike="noStrike"/>
                        <a:t>&gt;&gt;</a:t>
                      </a:r>
                      <a:r>
                        <a:rPr b="1" lang="es-419" sz="1500" u="none" cap="none" strike="noStrike">
                          <a:solidFill>
                            <a:srgbClr val="4D5156"/>
                          </a:solidFill>
                        </a:rPr>
                        <a:t> </a:t>
                      </a:r>
                      <a:r>
                        <a:rPr b="1" lang="es-419" sz="1500" u="none" cap="none" strike="noStrike">
                          <a:latin typeface="Helvetica Neue"/>
                          <a:ea typeface="Helvetica Neue"/>
                          <a:cs typeface="Helvetica Neue"/>
                          <a:sym typeface="Helvetica Neue"/>
                        </a:rPr>
                        <a:t>Consigna:</a:t>
                      </a:r>
                      <a:r>
                        <a:rPr lang="es-419" sz="1500" u="none" cap="none" strike="noStrike">
                          <a:latin typeface="Helvetica Neue Light"/>
                          <a:ea typeface="Helvetica Neue Light"/>
                          <a:cs typeface="Helvetica Neue Light"/>
                          <a:sym typeface="Helvetica Neue Light"/>
                        </a:rPr>
                        <a:t> </a:t>
                      </a:r>
                      <a:r>
                        <a:rPr lang="es-419" sz="1400" u="none" cap="none" strike="noStrike">
                          <a:solidFill>
                            <a:schemeClr val="dk1"/>
                          </a:solidFill>
                          <a:highlight>
                            <a:schemeClr val="lt1"/>
                          </a:highlight>
                          <a:latin typeface="Helvetica Neue Light"/>
                          <a:ea typeface="Helvetica Neue Light"/>
                          <a:cs typeface="Helvetica Neue Light"/>
                          <a:sym typeface="Helvetica Neue Light"/>
                        </a:rPr>
                        <a:t>Presentar en formato</a:t>
                      </a:r>
                      <a:r>
                        <a:rPr b="1" lang="es-419" sz="1400" u="none" cap="none" strike="noStrike">
                          <a:solidFill>
                            <a:schemeClr val="dk1"/>
                          </a:solidFill>
                          <a:highlight>
                            <a:schemeClr val="lt1"/>
                          </a:highlight>
                          <a:latin typeface="Helvetica Neue"/>
                          <a:ea typeface="Helvetica Neue"/>
                          <a:cs typeface="Helvetica Neue"/>
                          <a:sym typeface="Helvetica Neue"/>
                        </a:rPr>
                        <a:t> .sql</a:t>
                      </a:r>
                      <a:r>
                        <a:rPr lang="es-419" sz="1400" u="none" cap="none" strike="noStrike">
                          <a:solidFill>
                            <a:schemeClr val="dk1"/>
                          </a:solidFill>
                          <a:highlight>
                            <a:schemeClr val="lt1"/>
                          </a:highlight>
                          <a:latin typeface="Helvetica Neue Light"/>
                          <a:ea typeface="Helvetica Neue Light"/>
                          <a:cs typeface="Helvetica Neue Light"/>
                          <a:sym typeface="Helvetica Neue Light"/>
                        </a:rPr>
                        <a:t> el script de inserción de datos de la base de datos del proyecto final. En caso tal que la inserción de la información sea una importación de archivos, presentar los archivos que contienen los datos, y </a:t>
                      </a:r>
                      <a:r>
                        <a:rPr lang="es-419" sz="1400" u="sng" cap="none" strike="noStrike">
                          <a:solidFill>
                            <a:schemeClr val="dk1"/>
                          </a:solidFill>
                          <a:highlight>
                            <a:schemeClr val="lt1"/>
                          </a:highlight>
                          <a:latin typeface="Helvetica Neue Light"/>
                          <a:ea typeface="Helvetica Neue Light"/>
                          <a:cs typeface="Helvetica Neue Light"/>
                          <a:sym typeface="Helvetica Neue Light"/>
                        </a:rPr>
                        <a:t>presentar en un segundo archivo</a:t>
                      </a:r>
                      <a:r>
                        <a:rPr lang="es-419" sz="1400" u="none" cap="none" strike="noStrike">
                          <a:solidFill>
                            <a:schemeClr val="dk1"/>
                          </a:solidFill>
                          <a:highlight>
                            <a:schemeClr val="lt1"/>
                          </a:highlight>
                          <a:latin typeface="Helvetica Neue Light"/>
                          <a:ea typeface="Helvetica Neue Light"/>
                          <a:cs typeface="Helvetica Neue Light"/>
                          <a:sym typeface="Helvetica Neue Light"/>
                        </a:rPr>
                        <a:t>, </a:t>
                      </a:r>
                      <a:r>
                        <a:rPr b="1" lang="es-419" sz="1400" u="sng" cap="none" strike="noStrike">
                          <a:solidFill>
                            <a:schemeClr val="dk1"/>
                          </a:solidFill>
                          <a:highlight>
                            <a:schemeClr val="lt1"/>
                          </a:highlight>
                          <a:latin typeface="Helvetica Neue"/>
                          <a:ea typeface="Helvetica Neue"/>
                          <a:cs typeface="Helvetica Neue"/>
                          <a:sym typeface="Helvetica Neue"/>
                        </a:rPr>
                        <a:t>en formato pdf</a:t>
                      </a:r>
                      <a:r>
                        <a:rPr lang="es-419" sz="1400" u="none" cap="none" strike="noStrike">
                          <a:solidFill>
                            <a:schemeClr val="dk1"/>
                          </a:solidFill>
                          <a:highlight>
                            <a:schemeClr val="lt1"/>
                          </a:highlight>
                          <a:latin typeface="Helvetica Neue Light"/>
                          <a:ea typeface="Helvetica Neue Light"/>
                          <a:cs typeface="Helvetica Neue Light"/>
                          <a:sym typeface="Helvetica Neue Light"/>
                        </a:rPr>
                        <a:t>, el paso a paso de como realizar la importación de esos datos en las tablas previamente creadas. </a:t>
                      </a:r>
                      <a:endParaRPr sz="29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300"/>
                        <a:buFont typeface="Arial"/>
                        <a:buNone/>
                      </a:pPr>
                      <a:r>
                        <a:t/>
                      </a:r>
                      <a:endParaRPr sz="3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500"/>
                        <a:buFont typeface="Arial"/>
                        <a:buNone/>
                      </a:pPr>
                      <a:r>
                        <a:rPr b="1" lang="es-419" sz="1500" u="none" cap="none" strike="noStrike"/>
                        <a:t>&gt;&gt;</a:t>
                      </a:r>
                      <a:r>
                        <a:rPr b="1" lang="es-419" sz="1400" u="none" cap="none" strike="noStrike">
                          <a:solidFill>
                            <a:schemeClr val="dk1"/>
                          </a:solidFill>
                          <a:latin typeface="Helvetica Neue"/>
                          <a:ea typeface="Helvetica Neue"/>
                          <a:cs typeface="Helvetica Neue"/>
                          <a:sym typeface="Helvetica Neue"/>
                        </a:rPr>
                        <a:t>Aspectos a incluir en el entregable:</a:t>
                      </a:r>
                      <a:endParaRPr b="1" sz="14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400"/>
                        <a:buFont typeface="Arial"/>
                        <a:buNone/>
                      </a:pPr>
                      <a:r>
                        <a:rPr lang="es-419" sz="1400" u="none" cap="none" strike="noStrike">
                          <a:solidFill>
                            <a:schemeClr val="dk1"/>
                          </a:solidFill>
                          <a:latin typeface="Helvetica Neue Light"/>
                          <a:ea typeface="Helvetica Neue Light"/>
                          <a:cs typeface="Helvetica Neue Light"/>
                          <a:sym typeface="Helvetica Neue Light"/>
                        </a:rPr>
                        <a:t>El script deberá tener la inserción de datos de las tablas generadas hasta ahora en tu proyecto. Si tu archivo es en formato </a:t>
                      </a:r>
                      <a:r>
                        <a:rPr b="1" lang="es-419" sz="1400" u="none" cap="none" strike="noStrike">
                          <a:solidFill>
                            <a:schemeClr val="dk1"/>
                          </a:solidFill>
                          <a:latin typeface="Helvetica Neue"/>
                          <a:ea typeface="Helvetica Neue"/>
                          <a:cs typeface="Helvetica Neue"/>
                          <a:sym typeface="Helvetica Neue"/>
                        </a:rPr>
                        <a:t>.sql</a:t>
                      </a:r>
                      <a:r>
                        <a:rPr lang="es-419" sz="1400" u="none" cap="none" strike="noStrike">
                          <a:solidFill>
                            <a:schemeClr val="dk1"/>
                          </a:solidFill>
                          <a:latin typeface="Helvetica Neue Light"/>
                          <a:ea typeface="Helvetica Neue Light"/>
                          <a:cs typeface="Helvetica Neue Light"/>
                          <a:sym typeface="Helvetica Neue Light"/>
                        </a:rPr>
                        <a:t>, deberá poder ejecutarse de una sola vez en la ventana de script de </a:t>
                      </a:r>
                      <a:r>
                        <a:rPr b="1" lang="es-419" sz="1400" u="none" cap="none" strike="noStrike">
                          <a:solidFill>
                            <a:schemeClr val="dk1"/>
                          </a:solidFill>
                          <a:latin typeface="Helvetica Neue"/>
                          <a:ea typeface="Helvetica Neue"/>
                          <a:cs typeface="Helvetica Neue"/>
                          <a:sym typeface="Helvetica Neue"/>
                        </a:rPr>
                        <a:t>Mysql Workbench</a:t>
                      </a:r>
                      <a:r>
                        <a:rPr lang="es-419" sz="1400" u="none" cap="none" strike="noStrike">
                          <a:solidFill>
                            <a:schemeClr val="dk1"/>
                          </a:solidFill>
                          <a:latin typeface="Helvetica Neue Light"/>
                          <a:ea typeface="Helvetica Neue Light"/>
                          <a:cs typeface="Helvetica Neue Light"/>
                          <a:sym typeface="Helvetica Neue Light"/>
                        </a:rPr>
                        <a:t>. Para evitar demoras o desaprobaciones, te pedimos que pruebes y revises este proceso de scripting en una segunda base de datos, antes de presentar el desafío.</a:t>
                      </a:r>
                      <a:endParaRPr sz="14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70" name="Google Shape;670;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71" name="Google Shape;671;p80"/>
          <p:cNvPicPr preferRelativeResize="0"/>
          <p:nvPr/>
        </p:nvPicPr>
        <p:blipFill rotWithShape="1">
          <a:blip r:embed="rId4">
            <a:alphaModFix/>
          </a:blip>
          <a:srcRect b="0" l="0" r="0" t="0"/>
          <a:stretch/>
        </p:blipFill>
        <p:spPr>
          <a:xfrm>
            <a:off x="7173537" y="719466"/>
            <a:ext cx="1634174" cy="639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75" name="Shape 675"/>
        <p:cNvGrpSpPr/>
        <p:nvPr/>
      </p:nvGrpSpPr>
      <p:grpSpPr>
        <a:xfrm>
          <a:off x="0" y="0"/>
          <a:ext cx="0" cy="0"/>
          <a:chOff x="0" y="0"/>
          <a:chExt cx="0" cy="0"/>
        </a:xfrm>
      </p:grpSpPr>
      <p:sp>
        <p:nvSpPr>
          <p:cNvPr id="676" name="Google Shape;676;p81"/>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677" name="Google Shape;677;p81"/>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678" name="Google Shape;678;p8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nvSpPr>
        <p:spPr>
          <a:xfrm>
            <a:off x="852150" y="196225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lang="es-419" sz="2000">
                <a:solidFill>
                  <a:schemeClr val="dk1"/>
                </a:solidFill>
                <a:highlight>
                  <a:srgbClr val="FFFFFF"/>
                </a:highlight>
                <a:latin typeface="Helvetica Neue Light"/>
                <a:ea typeface="Helvetica Neue Light"/>
                <a:cs typeface="Helvetica Neue Light"/>
                <a:sym typeface="Helvetica Neue Light"/>
              </a:rPr>
              <a:t>L</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a carga de registros en una o más tablas de una base de datos, se va a dar en un contexto de </a:t>
            </a:r>
            <a:r>
              <a:rPr lang="es-419" sz="2000">
                <a:solidFill>
                  <a:schemeClr val="dk1"/>
                </a:solidFill>
                <a:highlight>
                  <a:srgbClr val="FFFFFF"/>
                </a:highlight>
                <a:latin typeface="Helvetica Neue Light"/>
                <a:ea typeface="Helvetica Neue Light"/>
                <a:cs typeface="Helvetica Neue Light"/>
                <a:sym typeface="Helvetica Neue Light"/>
              </a:rPr>
              <a:t>importación de datos, ya sea de otros motores de sql o de bases de datos más sencillas.</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110" name="Google Shape;110;p19"/>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IMPORTACIÓN DE DATOS</a:t>
            </a:r>
            <a:endParaRPr b="0" i="1" sz="4500" u="none" cap="none" strike="noStrike">
              <a:solidFill>
                <a:srgbClr val="000000"/>
              </a:solidFill>
              <a:latin typeface="Anton"/>
              <a:ea typeface="Anton"/>
              <a:cs typeface="Anton"/>
              <a:sym typeface="Anton"/>
            </a:endParaRPr>
          </a:p>
        </p:txBody>
      </p:sp>
      <p:pic>
        <p:nvPicPr>
          <p:cNvPr id="111" name="Google Shape;111;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2" name="Google Shape;112;p19"/>
          <p:cNvPicPr preferRelativeResize="0"/>
          <p:nvPr/>
        </p:nvPicPr>
        <p:blipFill rotWithShape="1">
          <a:blip r:embed="rId4">
            <a:alphaModFix/>
          </a:blip>
          <a:srcRect b="0" l="0" r="0" t="0"/>
          <a:stretch/>
        </p:blipFill>
        <p:spPr>
          <a:xfrm>
            <a:off x="8037325" y="222625"/>
            <a:ext cx="903525" cy="903525"/>
          </a:xfrm>
          <a:prstGeom prst="rect">
            <a:avLst/>
          </a:prstGeom>
          <a:noFill/>
          <a:ln>
            <a:noFill/>
          </a:ln>
        </p:spPr>
      </p:pic>
      <p:pic>
        <p:nvPicPr>
          <p:cNvPr id="113" name="Google Shape;113;p19"/>
          <p:cNvPicPr preferRelativeResize="0"/>
          <p:nvPr/>
        </p:nvPicPr>
        <p:blipFill>
          <a:blip r:embed="rId5">
            <a:alphaModFix/>
          </a:blip>
          <a:stretch>
            <a:fillRect/>
          </a:stretch>
        </p:blipFill>
        <p:spPr>
          <a:xfrm>
            <a:off x="3911613" y="3636850"/>
            <a:ext cx="1186525" cy="11865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8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84" name="Google Shape;684;p82"/>
          <p:cNvPicPr preferRelativeResize="0"/>
          <p:nvPr/>
        </p:nvPicPr>
        <p:blipFill rotWithShape="1">
          <a:blip r:embed="rId4">
            <a:alphaModFix/>
          </a:blip>
          <a:srcRect b="0" l="0" r="0" t="0"/>
          <a:stretch/>
        </p:blipFill>
        <p:spPr>
          <a:xfrm>
            <a:off x="7411525" y="127700"/>
            <a:ext cx="1634174" cy="639850"/>
          </a:xfrm>
          <a:prstGeom prst="rect">
            <a:avLst/>
          </a:prstGeom>
          <a:noFill/>
          <a:ln>
            <a:noFill/>
          </a:ln>
        </p:spPr>
      </p:pic>
      <p:grpSp>
        <p:nvGrpSpPr>
          <p:cNvPr id="685" name="Google Shape;685;p82"/>
          <p:cNvGrpSpPr/>
          <p:nvPr/>
        </p:nvGrpSpPr>
        <p:grpSpPr>
          <a:xfrm>
            <a:off x="484700" y="1734450"/>
            <a:ext cx="8174600" cy="1674600"/>
            <a:chOff x="136175" y="1734450"/>
            <a:chExt cx="8174600" cy="1674600"/>
          </a:xfrm>
        </p:grpSpPr>
        <p:sp>
          <p:nvSpPr>
            <p:cNvPr id="686" name="Google Shape;686;p82"/>
            <p:cNvSpPr txBox="1"/>
            <p:nvPr/>
          </p:nvSpPr>
          <p:spPr>
            <a:xfrm>
              <a:off x="1421875" y="1734450"/>
              <a:ext cx="68889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b="0" i="0" lang="es-419" sz="1800" u="sng" cap="none" strike="noStrike">
                  <a:solidFill>
                    <a:schemeClr val="hlink"/>
                  </a:solidFill>
                  <a:latin typeface="Helvetica Neue Light"/>
                  <a:ea typeface="Helvetica Neue Light"/>
                  <a:cs typeface="Helvetica Neue Light"/>
                  <a:sym typeface="Helvetica Neue Light"/>
                  <a:hlinkClick r:id="rId5"/>
                </a:rPr>
                <a:t>Importar archivos CSV mediante Mysql Workbench</a:t>
              </a:r>
              <a:r>
                <a:rPr b="0" i="0" lang="es-419" sz="1800" u="none" cap="none" strike="noStrike">
                  <a:solidFill>
                    <a:schemeClr val="dk1"/>
                  </a:solidFill>
                  <a:latin typeface="Helvetica Neue Light"/>
                  <a:ea typeface="Helvetica Neue Light"/>
                  <a:cs typeface="Helvetica Neue Light"/>
                  <a:sym typeface="Helvetica Neue Light"/>
                </a:rPr>
                <a:t> | </a:t>
              </a:r>
              <a:r>
                <a:rPr b="1" i="1" lang="es-419" sz="1800" u="none" cap="none" strike="noStrike">
                  <a:solidFill>
                    <a:schemeClr val="dk1"/>
                  </a:solidFill>
                  <a:latin typeface="Helvetica Neue"/>
                  <a:ea typeface="Helvetica Neue"/>
                  <a:cs typeface="Helvetica Neue"/>
                  <a:sym typeface="Helvetica Neue"/>
                </a:rPr>
                <a:t>Matoosfe</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b="0" i="0" lang="es-419" sz="1800" u="sng" cap="none" strike="noStrike">
                  <a:solidFill>
                    <a:schemeClr val="hlink"/>
                  </a:solidFill>
                  <a:latin typeface="Helvetica Neue Light"/>
                  <a:ea typeface="Helvetica Neue Light"/>
                  <a:cs typeface="Helvetica Neue Light"/>
                  <a:sym typeface="Helvetica Neue Light"/>
                  <a:hlinkClick r:id="rId6"/>
                </a:rPr>
                <a:t>Importar CSV vía la consola de Windows</a:t>
              </a:r>
              <a:r>
                <a:rPr b="0" i="0" lang="es-419" sz="1800" u="none" cap="none" strike="noStrike">
                  <a:solidFill>
                    <a:schemeClr val="dk1"/>
                  </a:solidFill>
                  <a:latin typeface="Helvetica Neue Light"/>
                  <a:ea typeface="Helvetica Neue Light"/>
                  <a:cs typeface="Helvetica Neue Light"/>
                  <a:sym typeface="Helvetica Neue Light"/>
                </a:rPr>
                <a:t> | </a:t>
              </a:r>
              <a:r>
                <a:rPr b="1" i="1" lang="es-419" sz="1800" u="none" cap="none" strike="noStrike">
                  <a:solidFill>
                    <a:schemeClr val="dk1"/>
                  </a:solidFill>
                  <a:latin typeface="Helvetica Neue"/>
                  <a:ea typeface="Helvetica Neue"/>
                  <a:cs typeface="Helvetica Neue"/>
                  <a:sym typeface="Helvetica Neue"/>
                </a:rPr>
                <a:t>Saklar</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sp>
          <p:nvSpPr>
            <p:cNvPr id="687" name="Google Shape;687;p82"/>
            <p:cNvSpPr/>
            <p:nvPr/>
          </p:nvSpPr>
          <p:spPr>
            <a:xfrm>
              <a:off x="13617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8" name="Google Shape;688;p82"/>
            <p:cNvPicPr preferRelativeResize="0"/>
            <p:nvPr/>
          </p:nvPicPr>
          <p:blipFill rotWithShape="1">
            <a:blip r:embed="rId7">
              <a:alphaModFix/>
            </a:blip>
            <a:srcRect b="0" l="0" r="0" t="0"/>
            <a:stretch/>
          </p:blipFill>
          <p:spPr>
            <a:xfrm>
              <a:off x="398884" y="1997140"/>
              <a:ext cx="545131" cy="545131"/>
            </a:xfrm>
            <a:prstGeom prst="rect">
              <a:avLst/>
            </a:prstGeom>
            <a:noFill/>
            <a:ln>
              <a:noFill/>
            </a:ln>
          </p:spPr>
        </p:pic>
      </p:grpSp>
      <p:sp>
        <p:nvSpPr>
          <p:cNvPr id="689" name="Google Shape;689;p82"/>
          <p:cNvSpPr txBox="1"/>
          <p:nvPr/>
        </p:nvSpPr>
        <p:spPr>
          <a:xfrm>
            <a:off x="882725" y="4505013"/>
            <a:ext cx="67647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0" i="0" lang="es-419" sz="1400" u="none" cap="none" strike="noStrike">
                <a:solidFill>
                  <a:schemeClr val="dk1"/>
                </a:solidFill>
                <a:highlight>
                  <a:schemeClr val="lt1"/>
                </a:highlight>
                <a:latin typeface="Helvetica Neue Light"/>
                <a:ea typeface="Helvetica Neue Light"/>
                <a:cs typeface="Helvetica Neue Light"/>
                <a:sym typeface="Helvetica Neue Light"/>
              </a:rPr>
              <a:t>Disponible en nuestro repositorio.</a:t>
            </a:r>
            <a:endParaRPr b="0" i="0" sz="1400" u="none" cap="none" strike="noStrike">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3" name="Shape 693"/>
        <p:cNvGrpSpPr/>
        <p:nvPr/>
      </p:nvGrpSpPr>
      <p:grpSpPr>
        <a:xfrm>
          <a:off x="0" y="0"/>
          <a:ext cx="0" cy="0"/>
          <a:chOff x="0" y="0"/>
          <a:chExt cx="0" cy="0"/>
        </a:xfrm>
      </p:grpSpPr>
      <p:sp>
        <p:nvSpPr>
          <p:cNvPr id="694" name="Google Shape;694;p83"/>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95" name="Google Shape;695;p83"/>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9" name="Shape 699"/>
        <p:cNvGrpSpPr/>
        <p:nvPr/>
      </p:nvGrpSpPr>
      <p:grpSpPr>
        <a:xfrm>
          <a:off x="0" y="0"/>
          <a:ext cx="0" cy="0"/>
          <a:chOff x="0" y="0"/>
          <a:chExt cx="0" cy="0"/>
        </a:xfrm>
      </p:grpSpPr>
      <p:sp>
        <p:nvSpPr>
          <p:cNvPr id="700" name="Google Shape;700;p84"/>
          <p:cNvSpPr txBox="1"/>
          <p:nvPr/>
        </p:nvSpPr>
        <p:spPr>
          <a:xfrm>
            <a:off x="1956450" y="872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419"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701" name="Google Shape;701;p84"/>
          <p:cNvSpPr txBox="1"/>
          <p:nvPr/>
        </p:nvSpPr>
        <p:spPr>
          <a:xfrm>
            <a:off x="1444475" y="1861175"/>
            <a:ext cx="6467100" cy="270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419"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sz="2200">
              <a:solidFill>
                <a:srgbClr val="E0FF00"/>
              </a:solidFill>
              <a:latin typeface="Helvetica Neue Light"/>
              <a:ea typeface="Helvetica Neue Light"/>
              <a:cs typeface="Helvetica Neue Light"/>
              <a:sym typeface="Helvetica Neue Light"/>
            </a:endParaRPr>
          </a:p>
          <a:p>
            <a:pPr indent="-342900" lvl="0" marL="431800" marR="0" rtl="0" algn="l">
              <a:lnSpc>
                <a:spcPct val="115000"/>
              </a:lnSpc>
              <a:spcBef>
                <a:spcPts val="0"/>
              </a:spcBef>
              <a:spcAft>
                <a:spcPts val="0"/>
              </a:spcAft>
              <a:buClr>
                <a:srgbClr val="E0FF00"/>
              </a:buClr>
              <a:buSzPts val="2200"/>
              <a:buFont typeface="Helvetica Neue Light"/>
              <a:buChar char="-"/>
            </a:pPr>
            <a:r>
              <a:rPr lang="es-419" sz="2200">
                <a:solidFill>
                  <a:srgbClr val="E0FF00"/>
                </a:solidFill>
                <a:latin typeface="Helvetica Neue Light"/>
                <a:ea typeface="Helvetica Neue Light"/>
                <a:cs typeface="Helvetica Neue Light"/>
                <a:sym typeface="Helvetica Neue Light"/>
              </a:rPr>
              <a:t>I</a:t>
            </a:r>
            <a:r>
              <a:rPr b="0" i="0" lang="es-419" sz="2200" u="none" cap="none" strike="noStrike">
                <a:solidFill>
                  <a:srgbClr val="E0FF00"/>
                </a:solidFill>
                <a:latin typeface="Helvetica Neue Light"/>
                <a:ea typeface="Helvetica Neue Light"/>
                <a:cs typeface="Helvetica Neue Light"/>
                <a:sym typeface="Helvetica Neue Light"/>
              </a:rPr>
              <a:t>mportación de registros vía Mysql Workbench.</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l">
              <a:lnSpc>
                <a:spcPct val="115000"/>
              </a:lnSpc>
              <a:spcBef>
                <a:spcPts val="0"/>
              </a:spcBef>
              <a:spcAft>
                <a:spcPts val="0"/>
              </a:spcAft>
              <a:buClr>
                <a:srgbClr val="E0FF00"/>
              </a:buClr>
              <a:buSzPts val="2200"/>
              <a:buFont typeface="Helvetica Neue Light"/>
              <a:buChar char="-"/>
            </a:pPr>
            <a:r>
              <a:rPr lang="es-419" sz="2200">
                <a:solidFill>
                  <a:srgbClr val="E0FF00"/>
                </a:solidFill>
                <a:latin typeface="Helvetica Neue Light"/>
                <a:ea typeface="Helvetica Neue Light"/>
                <a:cs typeface="Helvetica Neue Light"/>
                <a:sym typeface="Helvetica Neue Light"/>
              </a:rPr>
              <a:t>I</a:t>
            </a:r>
            <a:r>
              <a:rPr b="0" i="0" lang="es-419" sz="2200" u="none" cap="none" strike="noStrike">
                <a:solidFill>
                  <a:srgbClr val="E0FF00"/>
                </a:solidFill>
                <a:latin typeface="Helvetica Neue Light"/>
                <a:ea typeface="Helvetica Neue Light"/>
                <a:cs typeface="Helvetica Neue Light"/>
                <a:sym typeface="Helvetica Neue Light"/>
              </a:rPr>
              <a:t>mportación de registros vía consola o Terminal.</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l">
              <a:lnSpc>
                <a:spcPct val="115000"/>
              </a:lnSpc>
              <a:spcBef>
                <a:spcPts val="0"/>
              </a:spcBef>
              <a:spcAft>
                <a:spcPts val="0"/>
              </a:spcAft>
              <a:buClr>
                <a:srgbClr val="E0FF00"/>
              </a:buClr>
              <a:buSzPts val="2200"/>
              <a:buFont typeface="Helvetica Neue Light"/>
              <a:buChar char="-"/>
            </a:pPr>
            <a:r>
              <a:rPr lang="es-419" sz="2200">
                <a:solidFill>
                  <a:srgbClr val="E0FF00"/>
                </a:solidFill>
                <a:latin typeface="Helvetica Neue Light"/>
                <a:ea typeface="Helvetica Neue Light"/>
                <a:cs typeface="Helvetica Neue Light"/>
                <a:sym typeface="Helvetica Neue Light"/>
              </a:rPr>
              <a:t>G</a:t>
            </a:r>
            <a:r>
              <a:rPr b="0" i="0" lang="es-419" sz="2200" u="none" cap="none" strike="noStrike">
                <a:solidFill>
                  <a:srgbClr val="E0FF00"/>
                </a:solidFill>
                <a:latin typeface="Helvetica Neue Light"/>
                <a:ea typeface="Helvetica Neue Light"/>
                <a:cs typeface="Helvetica Neue Light"/>
                <a:sym typeface="Helvetica Neue Light"/>
              </a:rPr>
              <a:t>enerar archivos CSV y JSON desde una planilla de cálculo.</a:t>
            </a:r>
            <a:endParaRPr b="0" i="0" sz="2200" u="none" cap="none" strike="noStrike">
              <a:solidFill>
                <a:srgbClr val="E0FF00"/>
              </a:solidFill>
              <a:latin typeface="Helvetica Neue Light"/>
              <a:ea typeface="Helvetica Neue Light"/>
              <a:cs typeface="Helvetica Neue Light"/>
              <a:sym typeface="Helvetica Neue Light"/>
            </a:endParaRPr>
          </a:p>
          <a:p>
            <a:pPr indent="0" lvl="0" marL="45720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5" name="Shape 705"/>
        <p:cNvGrpSpPr/>
        <p:nvPr/>
      </p:nvGrpSpPr>
      <p:grpSpPr>
        <a:xfrm>
          <a:off x="0" y="0"/>
          <a:ext cx="0" cy="0"/>
          <a:chOff x="0" y="0"/>
          <a:chExt cx="0" cy="0"/>
        </a:xfrm>
      </p:grpSpPr>
      <p:sp>
        <p:nvSpPr>
          <p:cNvPr id="706" name="Google Shape;706;p85"/>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707" name="Google Shape;707;p85"/>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11" name="Shape 711"/>
        <p:cNvGrpSpPr/>
        <p:nvPr/>
      </p:nvGrpSpPr>
      <p:grpSpPr>
        <a:xfrm>
          <a:off x="0" y="0"/>
          <a:ext cx="0" cy="0"/>
          <a:chOff x="0" y="0"/>
          <a:chExt cx="0" cy="0"/>
        </a:xfrm>
      </p:grpSpPr>
      <p:sp>
        <p:nvSpPr>
          <p:cNvPr id="712" name="Google Shape;712;p8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713" name="Google Shape;713;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nvSpPr>
        <p:spPr>
          <a:xfrm>
            <a:off x="711900" y="1769460"/>
            <a:ext cx="7732500" cy="2743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Los sistemas o motores de </a:t>
            </a:r>
            <a:r>
              <a:rPr lang="es-419" sz="1800">
                <a:solidFill>
                  <a:schemeClr val="dk1"/>
                </a:solidFill>
                <a:highlight>
                  <a:srgbClr val="FFFFFF"/>
                </a:highlight>
                <a:latin typeface="Helvetica Neue Light"/>
                <a:ea typeface="Helvetica Neue Light"/>
                <a:cs typeface="Helvetica Neue Light"/>
                <a:sym typeface="Helvetica Neue Light"/>
              </a:rPr>
              <a:t>DB</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generalmente prestan servicio a aplicaciones desarrolladas a medida (</a:t>
            </a:r>
            <a:r>
              <a:rPr b="0" i="1" lang="es-419" sz="1800" u="none" cap="none" strike="noStrike">
                <a:solidFill>
                  <a:schemeClr val="dk1"/>
                </a:solidFill>
                <a:highlight>
                  <a:srgbClr val="FFFFFF"/>
                </a:highlight>
                <a:latin typeface="Helvetica Neue Light"/>
                <a:ea typeface="Helvetica Neue Light"/>
                <a:cs typeface="Helvetica Neue Light"/>
                <a:sym typeface="Helvetica Neue Light"/>
              </a:rPr>
              <a:t>software</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como sistema de almacenamiento de la información</a:t>
            </a:r>
            <a:r>
              <a:rPr lang="es-419" sz="1800">
                <a:solidFill>
                  <a:schemeClr val="dk1"/>
                </a:solidFill>
                <a:highlight>
                  <a:srgbClr val="FFFFFF"/>
                </a:highlight>
                <a:latin typeface="Helvetica Neue Light"/>
                <a:ea typeface="Helvetica Neue Light"/>
                <a:cs typeface="Helvetica Neue Light"/>
                <a:sym typeface="Helvetica Neue Light"/>
              </a:rPr>
              <a:t>. Generalmente </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estos sistemas de software deben interactuar con otros </a:t>
            </a:r>
            <a:r>
              <a:rPr b="1" i="0" lang="es-419" sz="1800" u="none" cap="none" strike="noStrike">
                <a:solidFill>
                  <a:schemeClr val="dk1"/>
                </a:solidFill>
                <a:highlight>
                  <a:srgbClr val="FFFFFF"/>
                </a:highlight>
                <a:latin typeface="Helvetica Neue"/>
                <a:ea typeface="Helvetica Neue"/>
                <a:cs typeface="Helvetica Neue"/>
                <a:sym typeface="Helvetica Neue"/>
              </a:rPr>
              <a:t>sistemas de gestión de terceras partes</a:t>
            </a:r>
            <a:r>
              <a:rPr lang="es-419" sz="1800">
                <a:solidFill>
                  <a:schemeClr val="dk1"/>
                </a:solidFill>
                <a:highlight>
                  <a:srgbClr val="FFFFFF"/>
                </a:highlight>
                <a:latin typeface="Helvetica Neue Light"/>
                <a:ea typeface="Helvetica Neue Light"/>
                <a:cs typeface="Helvetica Neue Light"/>
                <a:sym typeface="Helvetica Neue Light"/>
              </a:rPr>
              <a:t>, como por ejemplo </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sistemas de </a:t>
            </a:r>
            <a:r>
              <a:rPr b="1" i="0" lang="es-419" sz="1800" u="none" cap="none" strike="noStrike">
                <a:solidFill>
                  <a:schemeClr val="dk1"/>
                </a:solidFill>
                <a:highlight>
                  <a:srgbClr val="FFFFFF"/>
                </a:highlight>
                <a:latin typeface="Helvetica Neue"/>
                <a:ea typeface="Helvetica Neue"/>
                <a:cs typeface="Helvetica Neue"/>
                <a:sym typeface="Helvetica Neue"/>
              </a:rPr>
              <a:t>Administración Pública</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entre otros.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19" name="Google Shape;119;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0" name="Google Shape;120;p20"/>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IMPORTACIÓN DE DATOS</a:t>
            </a:r>
            <a:endParaRPr b="0" i="1" sz="4500" u="none" cap="none" strike="noStrike">
              <a:solidFill>
                <a:srgbClr val="000000"/>
              </a:solidFill>
              <a:latin typeface="Anton"/>
              <a:ea typeface="Anton"/>
              <a:cs typeface="Anton"/>
              <a:sym typeface="Anton"/>
            </a:endParaRPr>
          </a:p>
        </p:txBody>
      </p:sp>
      <p:pic>
        <p:nvPicPr>
          <p:cNvPr id="121" name="Google Shape;121;p20"/>
          <p:cNvPicPr preferRelativeResize="0"/>
          <p:nvPr/>
        </p:nvPicPr>
        <p:blipFill rotWithShape="1">
          <a:blip r:embed="rId4">
            <a:alphaModFix/>
          </a:blip>
          <a:srcRect b="0" l="0" r="0" t="0"/>
          <a:stretch/>
        </p:blipFill>
        <p:spPr>
          <a:xfrm>
            <a:off x="8037325" y="222625"/>
            <a:ext cx="903525" cy="903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nvSpPr>
        <p:spPr>
          <a:xfrm>
            <a:off x="3477400" y="1738300"/>
            <a:ext cx="5277000" cy="2382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Para llevar adelante el proceso de intercambio de información, Mysql nos provee un </a:t>
            </a:r>
            <a:r>
              <a:rPr b="1" i="0" lang="es-419" sz="1800" u="none" cap="none" strike="noStrike">
                <a:solidFill>
                  <a:schemeClr val="dk1"/>
                </a:solidFill>
                <a:highlight>
                  <a:srgbClr val="FFFFFF"/>
                </a:highlight>
                <a:latin typeface="Helvetica Neue"/>
                <a:ea typeface="Helvetica Neue"/>
                <a:cs typeface="Helvetica Neue"/>
                <a:sym typeface="Helvetica Neue"/>
              </a:rPr>
              <a:t>set de herramientas</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mediante la </a:t>
            </a:r>
            <a:r>
              <a:rPr b="1" i="0" lang="es-419" sz="1800" u="none" cap="none" strike="noStrike">
                <a:solidFill>
                  <a:schemeClr val="dk1"/>
                </a:solidFill>
                <a:highlight>
                  <a:srgbClr val="FFFFFF"/>
                </a:highlight>
                <a:latin typeface="Helvetica Neue"/>
                <a:ea typeface="Helvetica Neue"/>
                <a:cs typeface="Helvetica Neue"/>
                <a:sym typeface="Helvetica Neue"/>
              </a:rPr>
              <a:t>línea de comandos.</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a:t>
            </a:r>
            <a:r>
              <a:rPr lang="es-419" sz="1800">
                <a:solidFill>
                  <a:schemeClr val="dk1"/>
                </a:solidFill>
                <a:highlight>
                  <a:srgbClr val="FFFFFF"/>
                </a:highlight>
                <a:latin typeface="Helvetica Neue Light"/>
                <a:ea typeface="Helvetica Neue Light"/>
                <a:cs typeface="Helvetica Neue Light"/>
                <a:sym typeface="Helvetica Neue Light"/>
              </a:rPr>
              <a:t>C</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omo también a través de </a:t>
            </a:r>
            <a:r>
              <a:rPr b="1" i="0" lang="es-419" sz="1800" u="none" cap="none" strike="noStrike">
                <a:solidFill>
                  <a:schemeClr val="dk1"/>
                </a:solidFill>
                <a:highlight>
                  <a:srgbClr val="FFFFFF"/>
                </a:highlight>
                <a:latin typeface="Helvetica Neue"/>
                <a:ea typeface="Helvetica Neue"/>
                <a:cs typeface="Helvetica Neue"/>
                <a:sym typeface="Helvetica Neue"/>
              </a:rPr>
              <a:t>Mysql Workbench</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nos permiten trabajar con información (</a:t>
            </a:r>
            <a:r>
              <a:rPr b="0" i="1" lang="es-419" sz="1800" u="none" cap="none" strike="noStrike">
                <a:solidFill>
                  <a:schemeClr val="dk1"/>
                </a:solidFill>
                <a:highlight>
                  <a:srgbClr val="FFFFFF"/>
                </a:highlight>
                <a:latin typeface="Helvetica Neue Light"/>
                <a:ea typeface="Helvetica Neue Light"/>
                <a:cs typeface="Helvetica Neue Light"/>
                <a:sym typeface="Helvetica Neue Light"/>
              </a:rPr>
              <a:t>o registros</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a:t>
            </a:r>
            <a:r>
              <a:rPr lang="es-419" sz="1800">
                <a:solidFill>
                  <a:schemeClr val="dk1"/>
                </a:solidFill>
                <a:highlight>
                  <a:srgbClr val="FFFFFF"/>
                </a:highlight>
                <a:latin typeface="Helvetica Neue Light"/>
                <a:ea typeface="Helvetica Neue Light"/>
                <a:cs typeface="Helvetica Neue Light"/>
                <a:sym typeface="Helvetica Neue Light"/>
              </a:rPr>
              <a:t>que pueden ser </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import</a:t>
            </a:r>
            <a:r>
              <a:rPr lang="es-419" sz="1800">
                <a:solidFill>
                  <a:schemeClr val="dk1"/>
                </a:solidFill>
                <a:highlight>
                  <a:srgbClr val="FFFFFF"/>
                </a:highlight>
                <a:latin typeface="Helvetica Neue Light"/>
                <a:ea typeface="Helvetica Neue Light"/>
                <a:cs typeface="Helvetica Neue Light"/>
                <a:sym typeface="Helvetica Neue Light"/>
              </a:rPr>
              <a:t>ados</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desde una fuente externa.</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27" name="Google Shape;127;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28" name="Google Shape;128;p21"/>
          <p:cNvPicPr preferRelativeResize="0"/>
          <p:nvPr/>
        </p:nvPicPr>
        <p:blipFill rotWithShape="1">
          <a:blip r:embed="rId4">
            <a:alphaModFix/>
          </a:blip>
          <a:srcRect b="0" l="0" r="0" t="0"/>
          <a:stretch/>
        </p:blipFill>
        <p:spPr>
          <a:xfrm flipH="1" rot="-5400000">
            <a:off x="867375" y="1981325"/>
            <a:ext cx="2322775" cy="2322775"/>
          </a:xfrm>
          <a:prstGeom prst="rect">
            <a:avLst/>
          </a:prstGeom>
          <a:noFill/>
          <a:ln>
            <a:noFill/>
          </a:ln>
        </p:spPr>
      </p:pic>
      <p:sp>
        <p:nvSpPr>
          <p:cNvPr id="129" name="Google Shape;129;p21"/>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IMPORTACIÓN DE DATOS</a:t>
            </a:r>
            <a:endParaRPr b="0" i="1" sz="4500" u="none" cap="none" strike="noStrike">
              <a:solidFill>
                <a:srgbClr val="000000"/>
              </a:solidFill>
              <a:latin typeface="Anton"/>
              <a:ea typeface="Anton"/>
              <a:cs typeface="Anton"/>
              <a:sym typeface="Anton"/>
            </a:endParaRPr>
          </a:p>
        </p:txBody>
      </p:sp>
      <p:pic>
        <p:nvPicPr>
          <p:cNvPr id="130" name="Google Shape;130;p21"/>
          <p:cNvPicPr preferRelativeResize="0"/>
          <p:nvPr/>
        </p:nvPicPr>
        <p:blipFill rotWithShape="1">
          <a:blip r:embed="rId5">
            <a:alphaModFix/>
          </a:blip>
          <a:srcRect b="0" l="0" r="0" t="0"/>
          <a:stretch/>
        </p:blipFill>
        <p:spPr>
          <a:xfrm>
            <a:off x="8037325" y="222625"/>
            <a:ext cx="903525" cy="903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